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7.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3.jpg" ContentType="image/jpeg"/>
  <Override PartName="/ppt/media/image55.jpg" ContentType="image/jpeg"/>
  <Override PartName="/ppt/media/image56.jpg" ContentType="image/jpeg"/>
  <Override PartName="/ppt/media/image57.jpg" ContentType="image/jpeg"/>
  <Override PartName="/ppt/media/image58.jpg" ContentType="image/jpe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3"/>
    <p:sldMasterId id="2147483839" r:id="rId4"/>
  </p:sldMasterIdLst>
  <p:notesMasterIdLst>
    <p:notesMasterId r:id="rId37"/>
  </p:notesMasterIdLst>
  <p:sldIdLst>
    <p:sldId id="383" r:id="rId5"/>
    <p:sldId id="492" r:id="rId6"/>
    <p:sldId id="630" r:id="rId7"/>
    <p:sldId id="371" r:id="rId8"/>
    <p:sldId id="637" r:id="rId9"/>
    <p:sldId id="730" r:id="rId10"/>
    <p:sldId id="2988" r:id="rId11"/>
    <p:sldId id="716" r:id="rId12"/>
    <p:sldId id="741" r:id="rId13"/>
    <p:sldId id="2989" r:id="rId14"/>
    <p:sldId id="2994" r:id="rId15"/>
    <p:sldId id="2995" r:id="rId16"/>
    <p:sldId id="2990" r:id="rId17"/>
    <p:sldId id="2991" r:id="rId18"/>
    <p:sldId id="317" r:id="rId19"/>
    <p:sldId id="2987" r:id="rId20"/>
    <p:sldId id="324" r:id="rId21"/>
    <p:sldId id="294" r:id="rId22"/>
    <p:sldId id="282" r:id="rId23"/>
    <p:sldId id="740" r:id="rId24"/>
    <p:sldId id="285" r:id="rId25"/>
    <p:sldId id="256" r:id="rId26"/>
    <p:sldId id="258" r:id="rId27"/>
    <p:sldId id="257" r:id="rId28"/>
    <p:sldId id="747" r:id="rId29"/>
    <p:sldId id="748" r:id="rId30"/>
    <p:sldId id="750" r:id="rId31"/>
    <p:sldId id="3001" r:id="rId32"/>
    <p:sldId id="620" r:id="rId33"/>
    <p:sldId id="739" r:id="rId34"/>
    <p:sldId id="659" r:id="rId35"/>
    <p:sldId id="393" r:id="rId3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53" autoAdjust="0"/>
    <p:restoredTop sz="96344" autoAdjust="0"/>
  </p:normalViewPr>
  <p:slideViewPr>
    <p:cSldViewPr snapToGrid="0" showGuides="1">
      <p:cViewPr varScale="1">
        <p:scale>
          <a:sx n="109" d="100"/>
          <a:sy n="109" d="100"/>
        </p:scale>
        <p:origin x="138" y="126"/>
      </p:cViewPr>
      <p:guideLst>
        <p:guide orient="horz" pos="2183"/>
        <p:guide pos="3840"/>
      </p:guideLst>
    </p:cSldViewPr>
  </p:slideViewPr>
  <p:notesTextViewPr>
    <p:cViewPr>
      <p:scale>
        <a:sx n="1" d="1"/>
        <a:sy n="1" d="1"/>
      </p:scale>
      <p:origin x="0" y="0"/>
    </p:cViewPr>
  </p:notesTextViewPr>
  <p:sorterViewPr>
    <p:cViewPr>
      <p:scale>
        <a:sx n="100" d="100"/>
        <a:sy n="100" d="100"/>
      </p:scale>
      <p:origin x="0" y="-83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2023/5/1</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8</a:t>
            </a:fld>
            <a:endParaRPr kumimoji="1" lang="ja-JP" altLang="en-US"/>
          </a:p>
        </p:txBody>
      </p:sp>
    </p:spTree>
    <p:extLst>
      <p:ext uri="{BB962C8B-B14F-4D97-AF65-F5344CB8AC3E}">
        <p14:creationId xmlns:p14="http://schemas.microsoft.com/office/powerpoint/2010/main" val="80042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88431A99-9E2A-4B02-99AC-ED6B0ABB815E}" type="slidenum">
              <a:rPr kumimoji="1" lang="en-US" altLang="ja-JP" sz="1200" b="0" i="0" u="none" strike="noStrike" kern="1200" cap="none" spc="0" normalizeH="0" baseline="0" noProof="0" smtClean="0">
                <a:ln>
                  <a:noFill/>
                </a:ln>
                <a:solidFill>
                  <a:srgbClr val="A6A6A6"/>
                </a:solidFill>
                <a:effectLst/>
                <a:uLnTx/>
                <a:uFillTx/>
                <a:latin typeface="Tahoma" panose="020B060403050404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16</a:t>
            </a:fld>
            <a:endParaRPr kumimoji="1" lang="en-US" altLang="ja-JP" sz="1200" b="0" i="0" u="none" strike="noStrike" kern="1200" cap="none" spc="0" normalizeH="0" baseline="0" noProof="0">
              <a:ln>
                <a:noFill/>
              </a:ln>
              <a:solidFill>
                <a:srgbClr val="A6A6A6"/>
              </a:solidFill>
              <a:effectLst/>
              <a:uLnTx/>
              <a:uFillTx/>
              <a:latin typeface="Tahoma" panose="020B060403050404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3482893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dirty="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CB9DE58B-C2B1-41EB-AC5E-1C69D56A9012}" type="slidenum">
              <a:rPr lang="en-US" altLang="ja-JP" smtClean="0">
                <a:solidFill>
                  <a:srgbClr val="A6A6A6"/>
                </a:solidFill>
                <a:latin typeface="Tahoma" panose="020B0604030504040204" pitchFamily="34" charset="0"/>
              </a:rPr>
              <a:pPr>
                <a:spcBef>
                  <a:spcPct val="0"/>
                </a:spcBef>
              </a:pPr>
              <a:t>17</a:t>
            </a:fld>
            <a:endParaRPr lang="en-US" altLang="ja-JP">
              <a:solidFill>
                <a:srgbClr val="A6A6A6"/>
              </a:solidFill>
              <a:latin typeface="Tahoma" panose="020B0604030504040204" pitchFamily="34" charset="0"/>
            </a:endParaRPr>
          </a:p>
        </p:txBody>
      </p:sp>
    </p:spTree>
    <p:extLst>
      <p:ext uri="{BB962C8B-B14F-4D97-AF65-F5344CB8AC3E}">
        <p14:creationId xmlns:p14="http://schemas.microsoft.com/office/powerpoint/2010/main" val="171391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29</a:t>
            </a:fld>
            <a:endParaRPr kumimoji="1" lang="ja-JP" altLang="en-US"/>
          </a:p>
        </p:txBody>
      </p:sp>
    </p:spTree>
    <p:extLst>
      <p:ext uri="{BB962C8B-B14F-4D97-AF65-F5344CB8AC3E}">
        <p14:creationId xmlns:p14="http://schemas.microsoft.com/office/powerpoint/2010/main" val="1057869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4011390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689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752846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425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6103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85063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5146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900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622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73048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6350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8358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10259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212061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72897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153694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11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976287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72117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40505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410319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03672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5748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4E84F85-D56B-440D-8980-0DC356F2C140}" type="datetimeFigureOut">
              <a:rPr kumimoji="1" lang="ja-JP" altLang="en-US" smtClean="0"/>
              <a:t>2023/5/1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967273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84F85-D56B-440D-8980-0DC356F2C140}" type="datetimeFigureOut">
              <a:rPr kumimoji="1" lang="ja-JP" altLang="en-US" smtClean="0"/>
              <a:t>2023/5/1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83808762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84F85-D56B-440D-8980-0DC356F2C140}" type="datetimeFigureOut">
              <a:rPr kumimoji="1" lang="ja-JP" altLang="en-US" smtClean="0"/>
              <a:t>2023/5/1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720787066"/>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2"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t.co/ECoBJZvkhl" TargetMode="External"/><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3.xml"/><Relationship Id="rId5" Type="http://schemas.openxmlformats.org/officeDocument/2006/relationships/image" Target="../media/image62.jpeg"/><Relationship Id="rId4" Type="http://schemas.openxmlformats.org/officeDocument/2006/relationships/image" Target="../media/image61.jpeg"/></Relationships>
</file>

<file path=ppt/slides/_rels/slide2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em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gif"/><Relationship Id="rId2" Type="http://schemas.openxmlformats.org/officeDocument/2006/relationships/image" Target="../media/image15.jpg"/><Relationship Id="rId1" Type="http://schemas.openxmlformats.org/officeDocument/2006/relationships/slideLayout" Target="../slideLayouts/slideLayout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jpeg"/><Relationship Id="rId7" Type="http://schemas.openxmlformats.org/officeDocument/2006/relationships/hyperlink" Target="https://mitsui365.sharepoint.com/sites/03354/files/Forms/AllItems.aspx?id=%2Fsites%2F03354%2Ffiles%2F%E7%A4%BE%E9%95%B7%E3%82%B3%E3%83%A9%E3%83%A0%2F%E6%97%A5%E6%9C%AC%E5%88%9D%E3%81%AE%E5%AE%87%E5%AE%99%E3%81%8B%E3%82%89%E3%81%AE%E5%B8%B0%E9%82%84%E3%81%AB%E3%81%AF%E4%B8%89%E4%BA%95%E7%89%A9%E7%94%A3%E3%83%91%E3%83%BC%E3%82%BD%E3%83%B3%E3%81%AE%E5%B0%BD%E5%8A%9B%E3%81%8C%2Epdf&amp;parent=%2Fsites%2F03354%2Ffiles%2F%E7%A4%BE%E9%95%B7%E3%82%B3%E3%83%A9%E3%83%A0" TargetMode="External"/><Relationship Id="rId2" Type="http://schemas.openxmlformats.org/officeDocument/2006/relationships/image" Target="../media/image76.jpe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9.xml"/><Relationship Id="rId4" Type="http://schemas.openxmlformats.org/officeDocument/2006/relationships/image" Target="../media/image84.jpeg"/></Relationships>
</file>

<file path=ppt/slides/_rels/slide3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9.xml"/><Relationship Id="rId6" Type="http://schemas.openxmlformats.org/officeDocument/2006/relationships/image" Target="../media/image26.jpeg"/><Relationship Id="rId5" Type="http://schemas.openxmlformats.org/officeDocument/2006/relationships/image" Target="../media/image25.wmf"/><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hyperlink" Target="http://www.airforce-technology.com/projects/x4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E00310B-D701-43F8-A4AE-9A168D444965}"/>
              </a:ext>
            </a:extLst>
          </p:cNvPr>
          <p:cNvPicPr>
            <a:picLocks noChangeAspect="1"/>
          </p:cNvPicPr>
          <p:nvPr/>
        </p:nvPicPr>
        <p:blipFill>
          <a:blip r:embed="rId2"/>
          <a:stretch>
            <a:fillRect/>
          </a:stretch>
        </p:blipFill>
        <p:spPr>
          <a:xfrm>
            <a:off x="481515" y="523221"/>
            <a:ext cx="11090251" cy="6334780"/>
          </a:xfrm>
          <a:prstGeom prst="rect">
            <a:avLst/>
          </a:prstGeom>
        </p:spPr>
      </p:pic>
      <p:sp>
        <p:nvSpPr>
          <p:cNvPr id="6" name="正方形/長方形 5">
            <a:extLst>
              <a:ext uri="{FF2B5EF4-FFF2-40B4-BE49-F238E27FC236}">
                <a16:creationId xmlns:a16="http://schemas.microsoft.com/office/drawing/2014/main" id="{45C9B45E-6568-42A6-A337-70CEEBCE62E5}"/>
              </a:ext>
            </a:extLst>
          </p:cNvPr>
          <p:cNvSpPr/>
          <p:nvPr/>
        </p:nvSpPr>
        <p:spPr>
          <a:xfrm>
            <a:off x="10536865" y="357487"/>
            <a:ext cx="1020726" cy="687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25628AD-4DDF-4D42-8915-1E3FF88F33E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高精度時刻同期は重要インフラの核心基盤技術</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12660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descr="ロシアの新たな長距離攻撃兵器、イラン製自爆ドローン「Shahed 136」とは - YouTube">
            <a:extLst>
              <a:ext uri="{FF2B5EF4-FFF2-40B4-BE49-F238E27FC236}">
                <a16:creationId xmlns:a16="http://schemas.microsoft.com/office/drawing/2014/main" id="{7A5C493B-40DA-4FC0-BBEE-F8C08898D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17" y="525395"/>
            <a:ext cx="11257965" cy="63326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シャヘッド</a:t>
            </a:r>
            <a:r>
              <a:rPr kumimoji="1" lang="en-US" altLang="ja-JP" sz="2800" b="1" dirty="0">
                <a:solidFill>
                  <a:schemeClr val="bg1"/>
                </a:solidFill>
                <a:latin typeface="Meiryo UI" panose="020B0604030504040204" pitchFamily="50" charset="-128"/>
                <a:ea typeface="Meiryo UI" panose="020B0604030504040204" pitchFamily="50" charset="-128"/>
              </a:rPr>
              <a:t>136</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3" name="object 3">
            <a:extLst>
              <a:ext uri="{FF2B5EF4-FFF2-40B4-BE49-F238E27FC236}">
                <a16:creationId xmlns:a16="http://schemas.microsoft.com/office/drawing/2014/main" id="{38E02B55-946B-45D4-9309-A6A111D18077}"/>
              </a:ext>
            </a:extLst>
          </p:cNvPr>
          <p:cNvSpPr/>
          <p:nvPr/>
        </p:nvSpPr>
        <p:spPr>
          <a:xfrm>
            <a:off x="859121" y="463425"/>
            <a:ext cx="1203960" cy="530351"/>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D1155F5C-FE19-4666-8410-2A53BA50C281}"/>
              </a:ext>
            </a:extLst>
          </p:cNvPr>
          <p:cNvSpPr txBox="1"/>
          <p:nvPr/>
        </p:nvSpPr>
        <p:spPr>
          <a:xfrm>
            <a:off x="3898663" y="6581028"/>
            <a:ext cx="4571082" cy="276999"/>
          </a:xfrm>
          <a:prstGeom prst="rect">
            <a:avLst/>
          </a:prstGeom>
          <a:noFill/>
        </p:spPr>
        <p:txBody>
          <a:bodyPr wrap="square">
            <a:spAutoFit/>
          </a:bodyPr>
          <a:lstStyle/>
          <a:p>
            <a:pPr algn="ctr"/>
            <a:r>
              <a:rPr lang="ja-JP" altLang="en-US" sz="1200" b="0" i="0" dirty="0">
                <a:effectLst/>
                <a:latin typeface="Verdana Pro Cond Black" panose="020B0A06030504040204" pitchFamily="34" charset="0"/>
                <a:ea typeface="Yu Gothic" panose="020B0400000000000000" pitchFamily="50" charset="-128"/>
              </a:rPr>
              <a:t>（出所）</a:t>
            </a:r>
            <a:r>
              <a:rPr lang="en-US" altLang="ja-JP" sz="1200" b="0" i="0" dirty="0">
                <a:effectLst/>
                <a:latin typeface="Verdana Pro Cond Black" panose="020B0A06030504040204" pitchFamily="34" charset="0"/>
                <a:ea typeface="Yu Gothic" panose="020B0400000000000000" pitchFamily="50" charset="-128"/>
              </a:rPr>
              <a:t>https://www.youtube.com/watch?v=R6GeYhjnDyA</a:t>
            </a:r>
            <a:endParaRPr lang="ja-JP" altLang="en-US" sz="1200" dirty="0">
              <a:latin typeface="Verdana Pro Cond Black" panose="020B0A06030504040204" pitchFamily="34" charset="0"/>
            </a:endParaRPr>
          </a:p>
        </p:txBody>
      </p:sp>
      <p:sp>
        <p:nvSpPr>
          <p:cNvPr id="9" name="テキスト ボックス 8">
            <a:extLst>
              <a:ext uri="{FF2B5EF4-FFF2-40B4-BE49-F238E27FC236}">
                <a16:creationId xmlns:a16="http://schemas.microsoft.com/office/drawing/2014/main" id="{DBF0E7F1-2B9A-47D4-BCD1-0E5363A2686A}"/>
              </a:ext>
            </a:extLst>
          </p:cNvPr>
          <p:cNvSpPr txBox="1"/>
          <p:nvPr/>
        </p:nvSpPr>
        <p:spPr>
          <a:xfrm rot="20194999">
            <a:off x="7703267" y="1828801"/>
            <a:ext cx="2078042" cy="584775"/>
          </a:xfrm>
          <a:prstGeom prst="rect">
            <a:avLst/>
          </a:prstGeom>
          <a:noFill/>
        </p:spPr>
        <p:txBody>
          <a:bodyPr wrap="square" rtlCol="0">
            <a:spAutoFit/>
          </a:bodyPr>
          <a:lstStyle/>
          <a:p>
            <a:r>
              <a:rPr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３００万</a:t>
            </a: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円</a:t>
            </a:r>
          </a:p>
        </p:txBody>
      </p:sp>
    </p:spTree>
    <p:extLst>
      <p:ext uri="{BB962C8B-B14F-4D97-AF65-F5344CB8AC3E}">
        <p14:creationId xmlns:p14="http://schemas.microsoft.com/office/powerpoint/2010/main" val="978472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descr="【軍事と通信】ウクライナに於ける、ロシア軍の電子戦。 - YouTube">
            <a:extLst>
              <a:ext uri="{FF2B5EF4-FFF2-40B4-BE49-F238E27FC236}">
                <a16:creationId xmlns:a16="http://schemas.microsoft.com/office/drawing/2014/main" id="{3D443B17-AC6F-48D2-9F04-E80BA15E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88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4" name="Picture 4" descr="Modern Russian electronic warfare systems spotted in Donbas again ...">
            <a:extLst>
              <a:ext uri="{FF2B5EF4-FFF2-40B4-BE49-F238E27FC236}">
                <a16:creationId xmlns:a16="http://schemas.microsoft.com/office/drawing/2014/main" id="{9FD710D1-5B86-4D5E-8CDA-D4F5267B9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929" y="1483260"/>
            <a:ext cx="8058150" cy="41338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シリア領内にロシアの最新鋭対電子戦用システム「クラスハ4」 #russiavsisil #シリア ＃ロシア - scoopnest.com">
            <a:extLst>
              <a:ext uri="{FF2B5EF4-FFF2-40B4-BE49-F238E27FC236}">
                <a16:creationId xmlns:a16="http://schemas.microsoft.com/office/drawing/2014/main" id="{CB9250AA-BD7A-4810-B20B-20CEE0EDB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7582"/>
            <a:ext cx="3957565" cy="4770763"/>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810750E-C2AE-4AD6-80DE-63A1EB41370E}"/>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ロシアの電子戦～衛星インフラと連携（低軌道衛星＋</a:t>
            </a:r>
            <a:r>
              <a:rPr lang="en-US" altLang="ja-JP" sz="2800" b="1" dirty="0">
                <a:solidFill>
                  <a:schemeClr val="bg1"/>
                </a:solidFill>
                <a:latin typeface="Meiryo UI" panose="020B0604030504040204" pitchFamily="50" charset="-128"/>
                <a:ea typeface="Meiryo UI" panose="020B0604030504040204" pitchFamily="50" charset="-128"/>
              </a:rPr>
              <a:t>UAV</a:t>
            </a:r>
            <a:r>
              <a:rPr lang="ja-JP" altLang="en-US" sz="2800" b="1" dirty="0">
                <a:solidFill>
                  <a:schemeClr val="bg1"/>
                </a:solidFill>
                <a:latin typeface="Meiryo UI" panose="020B0604030504040204" pitchFamily="50" charset="-128"/>
                <a:ea typeface="Meiryo UI" panose="020B0604030504040204" pitchFamily="50" charset="-128"/>
              </a:rPr>
              <a:t>）</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8EFDDA6E-CA77-4B03-9EF1-CC73939F0A76}"/>
              </a:ext>
            </a:extLst>
          </p:cNvPr>
          <p:cNvSpPr txBox="1"/>
          <p:nvPr/>
        </p:nvSpPr>
        <p:spPr>
          <a:xfrm>
            <a:off x="1327181" y="868250"/>
            <a:ext cx="1303202" cy="369332"/>
          </a:xfrm>
          <a:prstGeom prst="rect">
            <a:avLst/>
          </a:prstGeom>
          <a:noFill/>
        </p:spPr>
        <p:txBody>
          <a:bodyPr wrap="square" rtlCol="0">
            <a:spAutoFit/>
          </a:bodyPr>
          <a:lstStyle/>
          <a:p>
            <a:pPr algn="ctr"/>
            <a:r>
              <a:rPr kumimoji="1" lang="ja-JP" altLang="en-US" dirty="0"/>
              <a:t>シリア</a:t>
            </a:r>
          </a:p>
        </p:txBody>
      </p:sp>
      <p:sp>
        <p:nvSpPr>
          <p:cNvPr id="10" name="テキスト ボックス 9">
            <a:extLst>
              <a:ext uri="{FF2B5EF4-FFF2-40B4-BE49-F238E27FC236}">
                <a16:creationId xmlns:a16="http://schemas.microsoft.com/office/drawing/2014/main" id="{57C6D281-D449-496D-A706-6EB717B1FA5C}"/>
              </a:ext>
            </a:extLst>
          </p:cNvPr>
          <p:cNvSpPr txBox="1"/>
          <p:nvPr/>
        </p:nvSpPr>
        <p:spPr>
          <a:xfrm>
            <a:off x="7232073" y="1145222"/>
            <a:ext cx="1476532" cy="369332"/>
          </a:xfrm>
          <a:prstGeom prst="rect">
            <a:avLst/>
          </a:prstGeom>
          <a:noFill/>
        </p:spPr>
        <p:txBody>
          <a:bodyPr wrap="square" rtlCol="0">
            <a:spAutoFit/>
          </a:bodyPr>
          <a:lstStyle/>
          <a:p>
            <a:pPr algn="ctr"/>
            <a:r>
              <a:rPr kumimoji="1" lang="ja-JP" altLang="en-US" dirty="0"/>
              <a:t>ウクライナ</a:t>
            </a:r>
          </a:p>
        </p:txBody>
      </p:sp>
    </p:spTree>
    <p:extLst>
      <p:ext uri="{BB962C8B-B14F-4D97-AF65-F5344CB8AC3E}">
        <p14:creationId xmlns:p14="http://schemas.microsoft.com/office/powerpoint/2010/main" val="1658915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E564229-EE7C-465B-4FC3-761ACD44EBB2}"/>
              </a:ext>
            </a:extLst>
          </p:cNvPr>
          <p:cNvSpPr txBox="1"/>
          <p:nvPr/>
        </p:nvSpPr>
        <p:spPr>
          <a:xfrm>
            <a:off x="0" y="93306"/>
            <a:ext cx="12192000" cy="830997"/>
          </a:xfrm>
          <a:prstGeom prst="rect">
            <a:avLst/>
          </a:prstGeom>
          <a:noFill/>
        </p:spPr>
        <p:txBody>
          <a:bodyPr wrap="square" rtlCol="0">
            <a:spAutoFit/>
          </a:bodyPr>
          <a:lstStyle/>
          <a:p>
            <a:pPr algn="ctr"/>
            <a:r>
              <a:rPr kumimoji="1" lang="ja-JP" altLang="en-US" sz="2400" dirty="0">
                <a:latin typeface="HGP創英角ｺﾞｼｯｸUB" panose="020B0900000000000000" pitchFamily="50" charset="-128"/>
                <a:ea typeface="HGP創英角ｺﾞｼｯｸUB" panose="020B0900000000000000" pitchFamily="50" charset="-128"/>
              </a:rPr>
              <a:t>ロシア軍の対砲迫システム　</a:t>
            </a:r>
            <a:r>
              <a:rPr kumimoji="1" lang="ja-JP" altLang="en-US" sz="2400" dirty="0">
                <a:latin typeface="Segoe UI Black" panose="020B0A02040204020203" pitchFamily="34" charset="0"/>
                <a:ea typeface="HGP創英角ｺﾞｼｯｸUB" panose="020B0900000000000000" pitchFamily="50" charset="-128"/>
              </a:rPr>
              <a:t>「</a:t>
            </a:r>
            <a:r>
              <a:rPr lang="ru-RU" altLang="ja-JP" sz="2400" b="0" i="0" dirty="0">
                <a:solidFill>
                  <a:srgbClr val="222222"/>
                </a:solidFill>
                <a:effectLst/>
                <a:latin typeface="Segoe UI Black" panose="020B0A02040204020203" pitchFamily="34" charset="0"/>
                <a:ea typeface="Segoe UI Black" panose="020B0A02040204020203" pitchFamily="34" charset="0"/>
              </a:rPr>
              <a:t>1Б76 Пенициллин</a:t>
            </a:r>
            <a:r>
              <a:rPr lang="ja-JP" altLang="en-US" sz="2400" b="0" i="0" dirty="0">
                <a:solidFill>
                  <a:srgbClr val="222222"/>
                </a:solidFill>
                <a:effectLst/>
                <a:latin typeface="Segoe UI Black" panose="020B0A02040204020203" pitchFamily="34" charset="0"/>
              </a:rPr>
              <a:t>」</a:t>
            </a:r>
            <a:endParaRPr kumimoji="1" lang="en-US" altLang="ja-JP" sz="2400" dirty="0">
              <a:latin typeface="Segoe UI Black" panose="020B0A02040204020203" pitchFamily="34" charset="0"/>
              <a:ea typeface="Segoe UI Black" panose="020B0A02040204020203" pitchFamily="34" charset="0"/>
            </a:endParaRPr>
          </a:p>
          <a:p>
            <a:pPr algn="ctr"/>
            <a:r>
              <a:rPr kumimoji="1" lang="ja-JP" altLang="en-US" sz="2400" dirty="0">
                <a:latin typeface="HGP創英角ｺﾞｼｯｸUB" panose="020B0900000000000000" pitchFamily="50" charset="-128"/>
                <a:ea typeface="HGP創英角ｺﾞｼｯｸUB" panose="020B0900000000000000" pitchFamily="50" charset="-128"/>
              </a:rPr>
              <a:t>（砲撃やロケット発射位置を標定するシステム）</a:t>
            </a:r>
          </a:p>
        </p:txBody>
      </p:sp>
      <p:pic>
        <p:nvPicPr>
          <p:cNvPr id="1028" name="Picture 4" descr="ВС РФ применили артиллерийские комплексы «Пенициллин» на Украине">
            <a:extLst>
              <a:ext uri="{FF2B5EF4-FFF2-40B4-BE49-F238E27FC236}">
                <a16:creationId xmlns:a16="http://schemas.microsoft.com/office/drawing/2014/main" id="{A5741CB1-88F9-DF80-19C0-DCE8BBE2A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4" y="916733"/>
            <a:ext cx="10562253" cy="594126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91A4A25-EE84-ECC6-850F-71FEE69B23F8}"/>
              </a:ext>
            </a:extLst>
          </p:cNvPr>
          <p:cNvSpPr txBox="1"/>
          <p:nvPr/>
        </p:nvSpPr>
        <p:spPr>
          <a:xfrm>
            <a:off x="821088" y="6512903"/>
            <a:ext cx="10562253" cy="307777"/>
          </a:xfrm>
          <a:prstGeom prst="rect">
            <a:avLst/>
          </a:prstGeom>
          <a:noFill/>
        </p:spPr>
        <p:txBody>
          <a:bodyPr wrap="square">
            <a:spAutoFit/>
          </a:bodyPr>
          <a:lstStyle/>
          <a:p>
            <a:pPr algn="ctr"/>
            <a:r>
              <a:rPr lang="en-US" altLang="ja-JP" sz="1400" dirty="0">
                <a:solidFill>
                  <a:schemeClr val="bg2"/>
                </a:solidFill>
                <a:latin typeface="Segoe UI Black" panose="020B0A02040204020203" pitchFamily="34" charset="0"/>
                <a:ea typeface="Segoe UI Black" panose="020B0A02040204020203" pitchFamily="34" charset="0"/>
              </a:rPr>
              <a:t>https://www.be-in-profit.ru/vs-rf-primenili-artilleriiskie-kompleksy-penicillin-na-ykraine.html</a:t>
            </a:r>
            <a:endParaRPr lang="ja-JP" altLang="en-US" sz="1400" dirty="0">
              <a:solidFill>
                <a:schemeClr val="bg2"/>
              </a:solidFill>
              <a:latin typeface="Segoe UI Black" panose="020B0A02040204020203" pitchFamily="34" charset="0"/>
            </a:endParaRPr>
          </a:p>
        </p:txBody>
      </p:sp>
    </p:spTree>
    <p:extLst>
      <p:ext uri="{BB962C8B-B14F-4D97-AF65-F5344CB8AC3E}">
        <p14:creationId xmlns:p14="http://schemas.microsoft.com/office/powerpoint/2010/main" val="303925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ロシア軍はペニシリン複合体を受け取りました">
            <a:extLst>
              <a:ext uri="{FF2B5EF4-FFF2-40B4-BE49-F238E27FC236}">
                <a16:creationId xmlns:a16="http://schemas.microsoft.com/office/drawing/2014/main" id="{9655D1BE-62A4-A9D3-FE23-12712DACC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12192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E564229-EE7C-465B-4FC3-761ACD44EBB2}"/>
              </a:ext>
            </a:extLst>
          </p:cNvPr>
          <p:cNvSpPr txBox="1"/>
          <p:nvPr/>
        </p:nvSpPr>
        <p:spPr>
          <a:xfrm>
            <a:off x="0" y="55982"/>
            <a:ext cx="12192000" cy="461665"/>
          </a:xfrm>
          <a:prstGeom prst="rect">
            <a:avLst/>
          </a:prstGeom>
          <a:noFill/>
        </p:spPr>
        <p:txBody>
          <a:bodyPr wrap="square" rtlCol="0">
            <a:spAutoFit/>
          </a:bodyPr>
          <a:lstStyle/>
          <a:p>
            <a:pPr algn="ctr"/>
            <a:r>
              <a:rPr kumimoji="1" lang="ja-JP" altLang="en-US" sz="2400" dirty="0">
                <a:latin typeface="HGP創英角ｺﾞｼｯｸUB" panose="020B0900000000000000" pitchFamily="50" charset="-128"/>
                <a:ea typeface="HGP創英角ｺﾞｼｯｸUB" panose="020B0900000000000000" pitchFamily="50" charset="-128"/>
              </a:rPr>
              <a:t>ロシア軍の対砲迫システム　</a:t>
            </a:r>
            <a:r>
              <a:rPr kumimoji="1" lang="ja-JP" altLang="en-US" sz="2400" dirty="0">
                <a:latin typeface="Segoe UI Black" panose="020B0A02040204020203" pitchFamily="34" charset="0"/>
                <a:ea typeface="HGP創英角ｺﾞｼｯｸUB" panose="020B0900000000000000" pitchFamily="50" charset="-128"/>
              </a:rPr>
              <a:t>「</a:t>
            </a:r>
            <a:r>
              <a:rPr lang="ru-RU" altLang="ja-JP" sz="2400" b="0" i="0" dirty="0">
                <a:solidFill>
                  <a:srgbClr val="222222"/>
                </a:solidFill>
                <a:effectLst/>
                <a:latin typeface="Segoe UI Black" panose="020B0A02040204020203" pitchFamily="34" charset="0"/>
                <a:ea typeface="Segoe UI Black" panose="020B0A02040204020203" pitchFamily="34" charset="0"/>
              </a:rPr>
              <a:t>1Б76 Пенициллин</a:t>
            </a:r>
            <a:r>
              <a:rPr lang="ja-JP" altLang="en-US" sz="2400" b="0" i="0" dirty="0">
                <a:solidFill>
                  <a:srgbClr val="222222"/>
                </a:solidFill>
                <a:effectLst/>
                <a:latin typeface="Segoe UI Black" panose="020B0A02040204020203" pitchFamily="34" charset="0"/>
              </a:rPr>
              <a:t>」</a:t>
            </a:r>
            <a:endParaRPr kumimoji="1" lang="en-US" altLang="ja-JP" sz="24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12876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正方形/長方形 2"/>
          <p:cNvSpPr/>
          <p:nvPr/>
        </p:nvSpPr>
        <p:spPr>
          <a:xfrm>
            <a:off x="348792" y="1080984"/>
            <a:ext cx="11604396"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成層圏は地上からの高度約</a:t>
            </a:r>
            <a:r>
              <a:rPr lang="en-US" altLang="ja-JP" dirty="0">
                <a:latin typeface="Meiryo UI" panose="020B0604030504040204" pitchFamily="50" charset="-128"/>
                <a:ea typeface="Meiryo UI" panose="020B0604030504040204" pitchFamily="50" charset="-128"/>
              </a:rPr>
              <a:t>10km</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50km</a:t>
            </a:r>
            <a:r>
              <a:rPr lang="ja-JP" altLang="en-US" dirty="0">
                <a:latin typeface="Meiryo UI" panose="020B0604030504040204" pitchFamily="50" charset="-128"/>
                <a:ea typeface="Meiryo UI" panose="020B0604030504040204" pitchFamily="50" charset="-128"/>
              </a:rPr>
              <a:t>にある層で対流圏の上に位置する。</a:t>
            </a:r>
            <a:endParaRPr lang="en-US" altLang="ja-JP" dirty="0">
              <a:latin typeface="Meiryo UI" panose="020B0604030504040204" pitchFamily="50" charset="-128"/>
              <a:ea typeface="Meiryo UI" panose="020B0604030504040204" pitchFamily="50" charset="-128"/>
            </a:endParaRPr>
          </a:p>
          <a:p>
            <a:r>
              <a:rPr lang="ja-JP" altLang="ja-JP" dirty="0">
                <a:latin typeface="Meiryo UI" panose="020B0604030504040204" pitchFamily="50" charset="-128"/>
                <a:ea typeface="Meiryo UI" panose="020B0604030504040204" pitchFamily="50" charset="-128"/>
              </a:rPr>
              <a:t>高高度疑似衛星（</a:t>
            </a:r>
            <a:r>
              <a:rPr lang="ja-JP" altLang="ja-JP" dirty="0">
                <a:solidFill>
                  <a:srgbClr val="2C2C2C"/>
                </a:solidFill>
                <a:latin typeface="Meiryo UI" panose="020B0604030504040204" pitchFamily="50" charset="-128"/>
                <a:ea typeface="Meiryo UI" panose="020B0604030504040204" pitchFamily="50" charset="-128"/>
                <a:cs typeface="Helvetica" panose="020B0604020202020204" pitchFamily="34" charset="0"/>
              </a:rPr>
              <a:t>High Altitude Pseudo-Satellite）</a:t>
            </a:r>
            <a:r>
              <a:rPr lang="ja-JP" altLang="en-US" dirty="0">
                <a:solidFill>
                  <a:srgbClr val="2C2C2C"/>
                </a:solidFill>
                <a:latin typeface="Meiryo UI" panose="020B0604030504040204" pitchFamily="50" charset="-128"/>
                <a:ea typeface="Meiryo UI" panose="020B0604030504040204" pitchFamily="50" charset="-128"/>
                <a:cs typeface="Helvetica" panose="020B0604020202020204" pitchFamily="34" charset="0"/>
              </a:rPr>
              <a:t>、もしくは</a:t>
            </a:r>
            <a:r>
              <a:rPr lang="ja-JP" altLang="en-US" dirty="0">
                <a:latin typeface="Meiryo UI" panose="020B0604030504040204" pitchFamily="50" charset="-128"/>
                <a:ea typeface="Meiryo UI" panose="020B0604030504040204" pitchFamily="50" charset="-128"/>
              </a:rPr>
              <a:t>成層圏プラットフォームは、雲の上で気象条件が比較的安定した高度</a:t>
            </a:r>
            <a:r>
              <a:rPr lang="en-US" altLang="ja-JP" dirty="0">
                <a:latin typeface="Meiryo UI" panose="020B0604030504040204" pitchFamily="50" charset="-128"/>
                <a:ea typeface="Meiryo UI" panose="020B0604030504040204" pitchFamily="50" charset="-128"/>
              </a:rPr>
              <a:t>20km</a:t>
            </a:r>
            <a:r>
              <a:rPr lang="ja-JP" altLang="en-US" dirty="0">
                <a:latin typeface="Meiryo UI" panose="020B0604030504040204" pitchFamily="50" charset="-128"/>
                <a:ea typeface="Meiryo UI" panose="020B0604030504040204" pitchFamily="50" charset="-128"/>
              </a:rPr>
              <a:t>付近に、無人の飛行船を滞空させる構想である。</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04" y="2158197"/>
            <a:ext cx="4596302" cy="439775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094" y="2052008"/>
            <a:ext cx="4821712" cy="4325764"/>
          </a:xfrm>
          <a:prstGeom prst="rect">
            <a:avLst/>
          </a:prstGeom>
        </p:spPr>
      </p:pic>
      <p:sp>
        <p:nvSpPr>
          <p:cNvPr id="6" name="正方形/長方形 5"/>
          <p:cNvSpPr/>
          <p:nvPr/>
        </p:nvSpPr>
        <p:spPr>
          <a:xfrm>
            <a:off x="3046513" y="557769"/>
            <a:ext cx="5608780" cy="369332"/>
          </a:xfrm>
          <a:prstGeom prst="rect">
            <a:avLst/>
          </a:prstGeom>
        </p:spPr>
        <p:txBody>
          <a:bodyPr wrap="none">
            <a:spAutoFit/>
          </a:bodyPr>
          <a:lstStyle/>
          <a:p>
            <a:r>
              <a:rPr lang="ja-JP" altLang="ja-JP" dirty="0">
                <a:latin typeface="Meiryo UI" panose="020B0604030504040204" pitchFamily="50" charset="-128"/>
                <a:ea typeface="Meiryo UI" panose="020B0604030504040204" pitchFamily="50" charset="-128"/>
              </a:rPr>
              <a:t>高高度疑似衛星（</a:t>
            </a:r>
            <a:r>
              <a:rPr lang="ja-JP" altLang="ja-JP" dirty="0">
                <a:solidFill>
                  <a:srgbClr val="2C2C2C"/>
                </a:solidFill>
                <a:latin typeface="Meiryo UI" panose="020B0604030504040204" pitchFamily="50" charset="-128"/>
                <a:ea typeface="Meiryo UI" panose="020B0604030504040204" pitchFamily="50" charset="-128"/>
                <a:cs typeface="Helvetica" panose="020B0604020202020204" pitchFamily="34" charset="0"/>
              </a:rPr>
              <a:t>High Altitude Pseudo-Satellite）</a:t>
            </a:r>
            <a:endParaRPr lang="ja-JP" altLang="en-US" dirty="0"/>
          </a:p>
        </p:txBody>
      </p:sp>
      <p:sp>
        <p:nvSpPr>
          <p:cNvPr id="7" name="テキスト ボックス 6">
            <a:extLst>
              <a:ext uri="{FF2B5EF4-FFF2-40B4-BE49-F238E27FC236}">
                <a16:creationId xmlns:a16="http://schemas.microsoft.com/office/drawing/2014/main" id="{A0C96568-7478-45A5-8092-DB24C28988C7}"/>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成層圏</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4825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4" name="Straight Connector 73"/>
          <p:cNvCxnSpPr/>
          <p:nvPr/>
        </p:nvCxnSpPr>
        <p:spPr bwMode="auto">
          <a:xfrm>
            <a:off x="1768475" y="8415338"/>
            <a:ext cx="8726488" cy="3175"/>
          </a:xfrm>
          <a:prstGeom prst="line">
            <a:avLst/>
          </a:prstGeom>
          <a:noFill/>
          <a:ln w="12700">
            <a:solidFill>
              <a:schemeClr val="tx1">
                <a:lumMod val="65000"/>
                <a:lumOff val="35000"/>
              </a:schemeClr>
            </a:solidFill>
            <a:round/>
            <a:headEnd/>
            <a:tailEnd/>
          </a:ln>
          <a:extLst>
            <a:ext uri="{909E8E84-426E-40DD-AFC4-6F175D3DCCD1}">
              <a14:hiddenFill xmlns:a14="http://schemas.microsoft.com/office/drawing/2010/main">
                <a:noFill/>
              </a14:hiddenFill>
            </a:ext>
          </a:extLst>
        </p:spPr>
      </p:cxnSp>
      <p:pic>
        <p:nvPicPr>
          <p:cNvPr id="78851" name="Picture 2" descr="battlesense sol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895351"/>
            <a:ext cx="7939087"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円/楕円 1"/>
          <p:cNvSpPr/>
          <p:nvPr/>
        </p:nvSpPr>
        <p:spPr>
          <a:xfrm>
            <a:off x="5159375" y="981076"/>
            <a:ext cx="1512888" cy="792163"/>
          </a:xfrm>
          <a:prstGeom prst="ellipse">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 name="テキスト ボックス 5">
            <a:extLst>
              <a:ext uri="{FF2B5EF4-FFF2-40B4-BE49-F238E27FC236}">
                <a16:creationId xmlns:a16="http://schemas.microsoft.com/office/drawing/2014/main" id="{1EFA62F8-AE36-45F4-868C-1BEE2EA8BAA7}"/>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成層圏プラットフォーム</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33D81DAA-3F5A-4C14-904A-618A0208C863}"/>
              </a:ext>
            </a:extLst>
          </p:cNvPr>
          <p:cNvSpPr txBox="1"/>
          <p:nvPr/>
        </p:nvSpPr>
        <p:spPr>
          <a:xfrm>
            <a:off x="3750259" y="523220"/>
            <a:ext cx="4762919" cy="369332"/>
          </a:xfrm>
          <a:prstGeom prst="rect">
            <a:avLst/>
          </a:prstGeom>
          <a:noFill/>
        </p:spPr>
        <p:txBody>
          <a:bodyPr wrap="square" rtlCol="0">
            <a:spAutoFit/>
          </a:bodyPr>
          <a:lstStyle/>
          <a:p>
            <a:pPr algn="ctr"/>
            <a:r>
              <a:rPr kumimoji="1" lang="ja-JP" altLang="en-US" dirty="0"/>
              <a:t>ステルス戦闘機なども上から探知可能</a:t>
            </a:r>
          </a:p>
        </p:txBody>
      </p:sp>
      <p:cxnSp>
        <p:nvCxnSpPr>
          <p:cNvPr id="5" name="直線矢印コネクタ 4">
            <a:extLst>
              <a:ext uri="{FF2B5EF4-FFF2-40B4-BE49-F238E27FC236}">
                <a16:creationId xmlns:a16="http://schemas.microsoft.com/office/drawing/2014/main" id="{802A53D6-3F6D-4059-A45F-2F3E5D456D72}"/>
              </a:ext>
            </a:extLst>
          </p:cNvPr>
          <p:cNvCxnSpPr/>
          <p:nvPr/>
        </p:nvCxnSpPr>
        <p:spPr>
          <a:xfrm>
            <a:off x="6290268" y="1773239"/>
            <a:ext cx="381995" cy="3469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679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7" name="Title 33"/>
          <p:cNvSpPr txBox="1">
            <a:spLocks/>
          </p:cNvSpPr>
          <p:nvPr/>
        </p:nvSpPr>
        <p:spPr bwMode="auto">
          <a:xfrm>
            <a:off x="2962275" y="188914"/>
            <a:ext cx="75326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2400" dirty="0" err="1">
                <a:latin typeface="Arial Black" panose="020B0A04020102020204" pitchFamily="34" charset="0"/>
                <a:ea typeface="Meiryo UI" panose="020B0604030504040204" pitchFamily="50" charset="-128"/>
              </a:rPr>
              <a:t>Hight</a:t>
            </a:r>
            <a:r>
              <a:rPr lang="en-US" altLang="ja-JP" sz="2400" dirty="0">
                <a:latin typeface="Arial Black" panose="020B0A04020102020204" pitchFamily="34" charset="0"/>
                <a:ea typeface="Meiryo UI" panose="020B0604030504040204" pitchFamily="50" charset="-128"/>
              </a:rPr>
              <a:t> Altitude Pseudo-Satellites</a:t>
            </a:r>
            <a:r>
              <a:rPr lang="ja-JP" altLang="en-US" sz="1800" dirty="0">
                <a:latin typeface="Meiryo UI" panose="020B0604030504040204" pitchFamily="50" charset="-128"/>
                <a:ea typeface="Meiryo UI" panose="020B0604030504040204" pitchFamily="50" charset="-128"/>
              </a:rPr>
              <a:t>：高高度疑似衛星</a:t>
            </a:r>
            <a:endParaRPr lang="en-US" altLang="ja-JP" sz="18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0" y="9814"/>
            <a:ext cx="12258675" cy="6838950"/>
          </a:xfrm>
          <a:prstGeom prst="rect">
            <a:avLst/>
          </a:prstGeom>
        </p:spPr>
      </p:pic>
      <p:sp>
        <p:nvSpPr>
          <p:cNvPr id="3" name="正方形/長方形 2"/>
          <p:cNvSpPr/>
          <p:nvPr/>
        </p:nvSpPr>
        <p:spPr>
          <a:xfrm>
            <a:off x="333080" y="476251"/>
            <a:ext cx="3597897" cy="646331"/>
          </a:xfrm>
          <a:prstGeom prst="rect">
            <a:avLst/>
          </a:prstGeom>
        </p:spPr>
        <p:txBody>
          <a:bodyPr wrap="square">
            <a:spAutoFit/>
          </a:bodyPr>
          <a:lstStyle/>
          <a:p>
            <a:pPr algn="ctr"/>
            <a:r>
              <a:rPr lang="en-US" altLang="ja-JP" b="1" dirty="0">
                <a:solidFill>
                  <a:schemeClr val="bg1"/>
                </a:solidFill>
                <a:latin typeface="Meiryo UI" panose="020B0604030504040204" pitchFamily="50" charset="-128"/>
                <a:ea typeface="Meiryo UI" panose="020B0604030504040204" pitchFamily="50" charset="-128"/>
              </a:rPr>
              <a:t>Future versions of Zephyr</a:t>
            </a:r>
          </a:p>
          <a:p>
            <a:pPr algn="ctr"/>
            <a:r>
              <a:rPr lang="en-US" altLang="ja-JP" b="1" dirty="0">
                <a:solidFill>
                  <a:schemeClr val="bg1"/>
                </a:solidFill>
                <a:latin typeface="Meiryo UI" panose="020B0604030504040204" pitchFamily="50" charset="-128"/>
                <a:ea typeface="Meiryo UI" panose="020B0604030504040204" pitchFamily="50" charset="-128"/>
              </a:rPr>
              <a:t>2018</a:t>
            </a:r>
            <a:r>
              <a:rPr lang="ja-JP" altLang="en-US" b="1" dirty="0">
                <a:solidFill>
                  <a:schemeClr val="bg1"/>
                </a:solidFill>
                <a:latin typeface="Meiryo UI" panose="020B0604030504040204" pitchFamily="50" charset="-128"/>
                <a:ea typeface="Meiryo UI" panose="020B0604030504040204" pitchFamily="50" charset="-128"/>
              </a:rPr>
              <a:t>年～</a:t>
            </a:r>
          </a:p>
        </p:txBody>
      </p:sp>
      <p:sp>
        <p:nvSpPr>
          <p:cNvPr id="5" name="テキスト ボックス 8">
            <a:extLst>
              <a:ext uri="{FF2B5EF4-FFF2-40B4-BE49-F238E27FC236}">
                <a16:creationId xmlns:a16="http://schemas.microsoft.com/office/drawing/2014/main" id="{712E651E-9DCC-497F-AE93-4210F73B33DC}"/>
              </a:ext>
            </a:extLst>
          </p:cNvPr>
          <p:cNvSpPr txBox="1">
            <a:spLocks noChangeArrowheads="1"/>
          </p:cNvSpPr>
          <p:nvPr/>
        </p:nvSpPr>
        <p:spPr bwMode="auto">
          <a:xfrm>
            <a:off x="6129337" y="88900"/>
            <a:ext cx="52562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600" dirty="0">
                <a:solidFill>
                  <a:schemeClr val="bg1"/>
                </a:solidFill>
                <a:latin typeface="Meiryo UI" panose="020B0604030504040204" pitchFamily="50" charset="-128"/>
                <a:ea typeface="Meiryo UI" panose="020B0604030504040204" pitchFamily="50" charset="-128"/>
              </a:rPr>
              <a:t>7</a:t>
            </a:r>
            <a:r>
              <a:rPr lang="ja-JP" altLang="en-US" sz="1600" dirty="0">
                <a:solidFill>
                  <a:schemeClr val="bg1"/>
                </a:solidFill>
                <a:latin typeface="Meiryo UI" panose="020B0604030504040204" pitchFamily="50" charset="-128"/>
                <a:ea typeface="Meiryo UI" panose="020B0604030504040204" pitchFamily="50" charset="-128"/>
              </a:rPr>
              <a:t>万フィート（約</a:t>
            </a:r>
            <a:r>
              <a:rPr lang="en-US" altLang="ja-JP" sz="1600" dirty="0">
                <a:solidFill>
                  <a:schemeClr val="bg1"/>
                </a:solidFill>
                <a:latin typeface="Meiryo UI" panose="020B0604030504040204" pitchFamily="50" charset="-128"/>
                <a:ea typeface="Meiryo UI" panose="020B0604030504040204" pitchFamily="50" charset="-128"/>
              </a:rPr>
              <a:t>21km</a:t>
            </a:r>
            <a:r>
              <a:rPr lang="ja-JP" altLang="en-US" sz="1600" dirty="0">
                <a:solidFill>
                  <a:schemeClr val="bg1"/>
                </a:solidFill>
                <a:latin typeface="Meiryo UI" panose="020B0604030504040204" pitchFamily="50" charset="-128"/>
                <a:ea typeface="Meiryo UI" panose="020B0604030504040204" pitchFamily="50" charset="-128"/>
              </a:rPr>
              <a:t>）上空を３か月連続での滞空が可能。</a:t>
            </a:r>
            <a:endParaRPr lang="en-US" altLang="ja-JP" sz="1600" dirty="0">
              <a:solidFill>
                <a:schemeClr val="bg1"/>
              </a:solidFill>
              <a:latin typeface="Meiryo UI" panose="020B0604030504040204" pitchFamily="50" charset="-128"/>
              <a:ea typeface="Meiryo UI" panose="020B0604030504040204" pitchFamily="50" charset="-128"/>
            </a:endParaRPr>
          </a:p>
          <a:p>
            <a:pPr algn="ctr">
              <a:spcBef>
                <a:spcPct val="0"/>
              </a:spcBef>
              <a:buFontTx/>
              <a:buNone/>
            </a:pPr>
            <a:r>
              <a:rPr lang="ja-JP" altLang="en-US" sz="1600" dirty="0">
                <a:solidFill>
                  <a:schemeClr val="bg1"/>
                </a:solidFill>
                <a:latin typeface="Meiryo UI" panose="020B0604030504040204" pitchFamily="50" charset="-128"/>
                <a:ea typeface="Meiryo UI" panose="020B0604030504040204" pitchFamily="50" charset="-128"/>
              </a:rPr>
              <a:t>太陽電池で自律駆動。</a:t>
            </a:r>
          </a:p>
        </p:txBody>
      </p:sp>
      <p:sp>
        <p:nvSpPr>
          <p:cNvPr id="6" name="Title 33">
            <a:extLst>
              <a:ext uri="{FF2B5EF4-FFF2-40B4-BE49-F238E27FC236}">
                <a16:creationId xmlns:a16="http://schemas.microsoft.com/office/drawing/2014/main" id="{394DD94F-4E54-43DD-8C97-1DAE13930C83}"/>
              </a:ext>
            </a:extLst>
          </p:cNvPr>
          <p:cNvSpPr txBox="1">
            <a:spLocks/>
          </p:cNvSpPr>
          <p:nvPr/>
        </p:nvSpPr>
        <p:spPr bwMode="auto">
          <a:xfrm rot="20800456">
            <a:off x="297900" y="3339342"/>
            <a:ext cx="75326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2400" dirty="0" err="1">
                <a:solidFill>
                  <a:schemeClr val="bg1"/>
                </a:solidFill>
                <a:latin typeface="Arial Black" panose="020B0A04020102020204" pitchFamily="34" charset="0"/>
                <a:ea typeface="Meiryo UI" panose="020B0604030504040204" pitchFamily="50" charset="-128"/>
              </a:rPr>
              <a:t>Hight</a:t>
            </a:r>
            <a:r>
              <a:rPr lang="en-US" altLang="ja-JP" sz="2400" dirty="0">
                <a:solidFill>
                  <a:schemeClr val="bg1"/>
                </a:solidFill>
                <a:latin typeface="Arial Black" panose="020B0A04020102020204" pitchFamily="34" charset="0"/>
                <a:ea typeface="Meiryo UI" panose="020B0604030504040204" pitchFamily="50" charset="-128"/>
              </a:rPr>
              <a:t> Altitude Pseudo-Satellites</a:t>
            </a:r>
            <a:r>
              <a:rPr lang="ja-JP" altLang="en-US" sz="1800" dirty="0">
                <a:solidFill>
                  <a:schemeClr val="bg1"/>
                </a:solidFill>
                <a:latin typeface="Meiryo UI" panose="020B0604030504040204" pitchFamily="50" charset="-128"/>
                <a:ea typeface="Meiryo UI" panose="020B0604030504040204" pitchFamily="50" charset="-128"/>
              </a:rPr>
              <a:t>：高高度疑似衛星</a:t>
            </a:r>
            <a:endParaRPr lang="en-US" altLang="ja-JP" sz="18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4711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5419683" y="1897450"/>
            <a:ext cx="6067425" cy="4876800"/>
          </a:xfrm>
          <a:prstGeom prst="rect">
            <a:avLst/>
          </a:prstGeom>
        </p:spPr>
      </p:pic>
      <p:pic>
        <p:nvPicPr>
          <p:cNvPr id="14" name="図 13"/>
          <p:cNvPicPr>
            <a:picLocks noChangeAspect="1"/>
          </p:cNvPicPr>
          <p:nvPr/>
        </p:nvPicPr>
        <p:blipFill>
          <a:blip r:embed="rId3"/>
          <a:stretch>
            <a:fillRect/>
          </a:stretch>
        </p:blipFill>
        <p:spPr>
          <a:xfrm>
            <a:off x="702751" y="4064000"/>
            <a:ext cx="4716932" cy="2492145"/>
          </a:xfrm>
          <a:prstGeom prst="rect">
            <a:avLst/>
          </a:prstGeom>
        </p:spPr>
      </p:pic>
      <p:cxnSp>
        <p:nvCxnSpPr>
          <p:cNvPr id="3" name="直線矢印コネクタ 2"/>
          <p:cNvCxnSpPr/>
          <p:nvPr/>
        </p:nvCxnSpPr>
        <p:spPr>
          <a:xfrm flipH="1" flipV="1">
            <a:off x="5427920" y="4064000"/>
            <a:ext cx="1559139" cy="1167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H="1">
            <a:off x="5427920" y="5223476"/>
            <a:ext cx="1542665" cy="1332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図 16"/>
          <p:cNvPicPr>
            <a:picLocks noChangeAspect="1"/>
          </p:cNvPicPr>
          <p:nvPr/>
        </p:nvPicPr>
        <p:blipFill>
          <a:blip r:embed="rId4"/>
          <a:stretch>
            <a:fillRect/>
          </a:stretch>
        </p:blipFill>
        <p:spPr>
          <a:xfrm>
            <a:off x="640387" y="867890"/>
            <a:ext cx="4255636" cy="3125035"/>
          </a:xfrm>
          <a:prstGeom prst="rect">
            <a:avLst/>
          </a:prstGeom>
        </p:spPr>
      </p:pic>
      <p:sp>
        <p:nvSpPr>
          <p:cNvPr id="18" name="テキスト ボックス 17"/>
          <p:cNvSpPr txBox="1"/>
          <p:nvPr/>
        </p:nvSpPr>
        <p:spPr>
          <a:xfrm>
            <a:off x="1424344" y="1038654"/>
            <a:ext cx="3354975" cy="338554"/>
          </a:xfrm>
          <a:prstGeom prst="rect">
            <a:avLst/>
          </a:prstGeom>
          <a:noFill/>
        </p:spPr>
        <p:txBody>
          <a:bodyPr wrap="square" rtlCol="0">
            <a:spAutoFit/>
          </a:bodyPr>
          <a:lstStyle/>
          <a:p>
            <a:r>
              <a:rPr kumimoji="1" lang="en-US" altLang="ja-JP" sz="1600" dirty="0">
                <a:solidFill>
                  <a:schemeClr val="bg1"/>
                </a:solidFill>
                <a:latin typeface="Meiryo UI" panose="020B0604030504040204" pitchFamily="50" charset="-128"/>
                <a:ea typeface="Meiryo UI" panose="020B0604030504040204" pitchFamily="50" charset="-128"/>
              </a:rPr>
              <a:t>3000m</a:t>
            </a:r>
            <a:r>
              <a:rPr kumimoji="1" lang="ja-JP" altLang="en-US" sz="1600" dirty="0" err="1">
                <a:solidFill>
                  <a:schemeClr val="bg1"/>
                </a:solidFill>
                <a:latin typeface="Meiryo UI" panose="020B0604030504040204" pitchFamily="50" charset="-128"/>
                <a:ea typeface="Meiryo UI" panose="020B0604030504040204" pitchFamily="50" charset="-128"/>
              </a:rPr>
              <a:t>の滑</a:t>
            </a:r>
            <a:r>
              <a:rPr kumimoji="1" lang="ja-JP" altLang="en-US" sz="1600" dirty="0">
                <a:solidFill>
                  <a:schemeClr val="bg1"/>
                </a:solidFill>
                <a:latin typeface="Meiryo UI" panose="020B0604030504040204" pitchFamily="50" charset="-128"/>
                <a:ea typeface="Meiryo UI" panose="020B0604030504040204" pitchFamily="50" charset="-128"/>
              </a:rPr>
              <a:t>走路を有する下地島</a:t>
            </a:r>
          </a:p>
        </p:txBody>
      </p:sp>
      <p:pic>
        <p:nvPicPr>
          <p:cNvPr id="25" name="図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0065" y="4064001"/>
            <a:ext cx="2552462" cy="2710250"/>
          </a:xfrm>
          <a:prstGeom prst="rect">
            <a:avLst/>
          </a:prstGeom>
        </p:spPr>
      </p:pic>
      <p:pic>
        <p:nvPicPr>
          <p:cNvPr id="26" name="図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1754" y="1280330"/>
            <a:ext cx="6710320" cy="2438083"/>
          </a:xfrm>
          <a:prstGeom prst="rect">
            <a:avLst/>
          </a:prstGeom>
        </p:spPr>
      </p:pic>
      <p:sp>
        <p:nvSpPr>
          <p:cNvPr id="27" name="正方形/長方形 26"/>
          <p:cNvSpPr/>
          <p:nvPr/>
        </p:nvSpPr>
        <p:spPr>
          <a:xfrm>
            <a:off x="5646438" y="806033"/>
            <a:ext cx="6766123" cy="461665"/>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スキャンイーグル、右がインテグレーター。</a:t>
            </a:r>
            <a:endParaRPr lang="en-US" altLang="ja-JP" sz="1200" b="1" dirty="0">
              <a:latin typeface="Meiryo UI" panose="020B0604030504040204" pitchFamily="50" charset="-128"/>
              <a:ea typeface="Meiryo UI" panose="020B0604030504040204" pitchFamily="50" charset="-128"/>
            </a:endParaRPr>
          </a:p>
          <a:p>
            <a:r>
              <a:rPr lang="ja-JP" altLang="en-US" sz="1200" b="1" dirty="0">
                <a:latin typeface="Meiryo UI" panose="020B0604030504040204" pitchFamily="50" charset="-128"/>
                <a:ea typeface="Meiryo UI" panose="020B0604030504040204" pitchFamily="50" charset="-128"/>
              </a:rPr>
              <a:t>ボーイングの子会社インシツ社の商品で、元はマグロ魚群追跡用。 </a:t>
            </a:r>
            <a:r>
              <a:rPr lang="en-US" altLang="ja-JP" sz="1000" dirty="0">
                <a:latin typeface="Meiryo UI" panose="020B0604030504040204" pitchFamily="50" charset="-128"/>
                <a:ea typeface="Meiryo UI" panose="020B0604030504040204" pitchFamily="50" charset="-128"/>
                <a:hlinkClick r:id="rId7"/>
              </a:rPr>
              <a:t>http://t.co/ECoBJZvkhl</a:t>
            </a:r>
            <a:endParaRPr lang="ja-JP" altLang="en-US" sz="1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079ADB5F-B5FA-4507-B3E9-3AD77FDDB8DF}"/>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下地島を宇宙港＆成層圏プラットフォームの運用拠点とする</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73649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1064861" y="594667"/>
            <a:ext cx="8425412" cy="6187019"/>
          </a:xfrm>
          <a:prstGeom prst="rect">
            <a:avLst/>
          </a:prstGeom>
        </p:spPr>
      </p:pic>
      <p:sp>
        <p:nvSpPr>
          <p:cNvPr id="2" name="テキスト ボックス 1"/>
          <p:cNvSpPr txBox="1"/>
          <p:nvPr/>
        </p:nvSpPr>
        <p:spPr>
          <a:xfrm>
            <a:off x="1064861" y="590001"/>
            <a:ext cx="1970843" cy="307777"/>
          </a:xfrm>
          <a:prstGeom prst="rect">
            <a:avLst/>
          </a:prstGeom>
          <a:noFill/>
        </p:spPr>
        <p:txBody>
          <a:bodyPr wrap="square" rtlCol="0">
            <a:spAutoFit/>
          </a:bodyPr>
          <a:lstStyle/>
          <a:p>
            <a:r>
              <a:rPr kumimoji="1" lang="ja-JP" altLang="en-US" sz="1400" dirty="0">
                <a:solidFill>
                  <a:schemeClr val="bg1"/>
                </a:solidFill>
                <a:latin typeface="Meiryo UI" panose="020B0604030504040204" pitchFamily="50" charset="-128"/>
                <a:ea typeface="Meiryo UI" panose="020B0604030504040204" pitchFamily="50" charset="-128"/>
              </a:rPr>
              <a:t>宮古島＝下地島空港</a:t>
            </a:r>
          </a:p>
        </p:txBody>
      </p:sp>
      <p:sp>
        <p:nvSpPr>
          <p:cNvPr id="3" name="テキスト ボックス 2"/>
          <p:cNvSpPr txBox="1"/>
          <p:nvPr/>
        </p:nvSpPr>
        <p:spPr>
          <a:xfrm>
            <a:off x="5488011" y="1704512"/>
            <a:ext cx="2476870" cy="461665"/>
          </a:xfrm>
          <a:prstGeom prst="rect">
            <a:avLst/>
          </a:prstGeom>
          <a:noFill/>
        </p:spPr>
        <p:txBody>
          <a:bodyPr wrap="square" rtlCol="0">
            <a:spAutoFit/>
          </a:bodyPr>
          <a:lstStyle/>
          <a:p>
            <a:pPr algn="ctr"/>
            <a:r>
              <a:rPr kumimoji="1" lang="ja-JP" altLang="en-US" sz="1200" dirty="0">
                <a:solidFill>
                  <a:schemeClr val="bg1"/>
                </a:solidFill>
                <a:latin typeface="Meiryo UI" panose="020B0604030504040204" pitchFamily="50" charset="-128"/>
                <a:ea typeface="Meiryo UI" panose="020B0604030504040204" pitchFamily="50" charset="-128"/>
              </a:rPr>
              <a:t>有名なダイビング・スポット</a:t>
            </a:r>
            <a:endParaRPr kumimoji="1" lang="en-US" altLang="ja-JP" sz="1200" dirty="0">
              <a:solidFill>
                <a:schemeClr val="bg1"/>
              </a:solidFill>
              <a:latin typeface="Meiryo UI" panose="020B0604030504040204" pitchFamily="50" charset="-128"/>
              <a:ea typeface="Meiryo UI" panose="020B0604030504040204" pitchFamily="50" charset="-128"/>
            </a:endParaRPr>
          </a:p>
          <a:p>
            <a:pPr algn="ctr"/>
            <a:r>
              <a:rPr kumimoji="1" lang="ja-JP" altLang="en-US" sz="1200" dirty="0">
                <a:solidFill>
                  <a:schemeClr val="bg1"/>
                </a:solidFill>
                <a:latin typeface="Meiryo UI" panose="020B0604030504040204" pitchFamily="50" charset="-128"/>
                <a:ea typeface="Meiryo UI" panose="020B0604030504040204" pitchFamily="50" charset="-128"/>
              </a:rPr>
              <a:t>通り池</a:t>
            </a:r>
          </a:p>
        </p:txBody>
      </p:sp>
      <p:cxnSp>
        <p:nvCxnSpPr>
          <p:cNvPr id="5" name="直線矢印コネクタ 4"/>
          <p:cNvCxnSpPr/>
          <p:nvPr/>
        </p:nvCxnSpPr>
        <p:spPr>
          <a:xfrm flipH="1">
            <a:off x="5366683" y="2050742"/>
            <a:ext cx="1145219" cy="7546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H="1">
            <a:off x="5488011" y="2059633"/>
            <a:ext cx="1023891" cy="8058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447" y="861735"/>
            <a:ext cx="1867940" cy="1390095"/>
          </a:xfrm>
          <a:prstGeom prst="rect">
            <a:avLst/>
          </a:prstGeom>
        </p:spPr>
      </p:pic>
      <p:sp>
        <p:nvSpPr>
          <p:cNvPr id="11" name="正方形/長方形 10"/>
          <p:cNvSpPr/>
          <p:nvPr/>
        </p:nvSpPr>
        <p:spPr>
          <a:xfrm>
            <a:off x="9506250" y="2245172"/>
            <a:ext cx="2062076" cy="116955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二つの池の底が海からつながっており、池の底ではサーモクラインが美しく、水の色が黄色や緑、グレーなど色んな色に見える。</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穴の外へと向かう時の宮古ブルーは美しく、ダイナミックな景観は地形は、多くのダイバーを魅了している。 </a:t>
            </a:r>
          </a:p>
        </p:txBody>
      </p:sp>
      <p:sp>
        <p:nvSpPr>
          <p:cNvPr id="12" name="テキスト ボックス 11"/>
          <p:cNvSpPr txBox="1"/>
          <p:nvPr/>
        </p:nvSpPr>
        <p:spPr>
          <a:xfrm>
            <a:off x="9941001" y="861735"/>
            <a:ext cx="1100832"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通り池</a:t>
            </a:r>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7966" y="3537389"/>
            <a:ext cx="1900941" cy="1260771"/>
          </a:xfrm>
          <a:prstGeom prst="rect">
            <a:avLst/>
          </a:prstGeom>
        </p:spPr>
      </p:pic>
      <p:sp>
        <p:nvSpPr>
          <p:cNvPr id="31" name="テキスト ボックス 30"/>
          <p:cNvSpPr txBox="1"/>
          <p:nvPr/>
        </p:nvSpPr>
        <p:spPr>
          <a:xfrm>
            <a:off x="1132035" y="5764635"/>
            <a:ext cx="8358238" cy="1077218"/>
          </a:xfrm>
          <a:prstGeom prst="rect">
            <a:avLst/>
          </a:prstGeom>
          <a:noFill/>
        </p:spPr>
        <p:txBody>
          <a:bodyPr wrap="squar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rPr>
              <a:t>本当は、下地島空港を沖縄県からアウトソースしたい。</a:t>
            </a:r>
            <a:endParaRPr kumimoji="1" lang="en-US" altLang="ja-JP" sz="1600" b="1" dirty="0">
              <a:solidFill>
                <a:schemeClr val="bg1"/>
              </a:solidFill>
              <a:latin typeface="Meiryo UI" panose="020B0604030504040204" pitchFamily="50" charset="-128"/>
              <a:ea typeface="Meiryo UI" panose="020B0604030504040204" pitchFamily="50" charset="-128"/>
            </a:endParaRPr>
          </a:p>
          <a:p>
            <a:r>
              <a:rPr kumimoji="1" lang="ja-JP" altLang="en-US" sz="1600" b="1" dirty="0">
                <a:solidFill>
                  <a:schemeClr val="bg1"/>
                </a:solidFill>
                <a:latin typeface="Meiryo UI" panose="020B0604030504040204" pitchFamily="50" charset="-128"/>
                <a:ea typeface="Meiryo UI" panose="020B0604030504040204" pitchFamily="50" charset="-128"/>
              </a:rPr>
              <a:t>遅かれ早かれ、中国海軍の外洋艦隊化により、自衛隊が進出する。</a:t>
            </a:r>
            <a:endParaRPr kumimoji="1" lang="en-US" altLang="ja-JP" sz="1600" b="1" dirty="0">
              <a:solidFill>
                <a:schemeClr val="bg1"/>
              </a:solidFill>
              <a:latin typeface="Meiryo UI" panose="020B0604030504040204" pitchFamily="50" charset="-128"/>
              <a:ea typeface="Meiryo UI" panose="020B0604030504040204" pitchFamily="50" charset="-128"/>
            </a:endParaRPr>
          </a:p>
          <a:p>
            <a:r>
              <a:rPr lang="ja-JP" altLang="en-US" sz="1600" b="1" dirty="0">
                <a:solidFill>
                  <a:schemeClr val="bg1"/>
                </a:solidFill>
                <a:latin typeface="Meiryo UI" panose="020B0604030504040204" pitchFamily="50" charset="-128"/>
                <a:ea typeface="Meiryo UI" panose="020B0604030504040204" pitchFamily="50" charset="-128"/>
              </a:rPr>
              <a:t>財政的に厳しい中での進出は困難だろうが、空港＆基地として必要な全てのサービスを、</a:t>
            </a:r>
            <a:endParaRPr lang="en-US" altLang="ja-JP" sz="1600" b="1" dirty="0">
              <a:solidFill>
                <a:schemeClr val="bg1"/>
              </a:solidFill>
              <a:latin typeface="Meiryo UI" panose="020B0604030504040204" pitchFamily="50" charset="-128"/>
              <a:ea typeface="Meiryo UI" panose="020B0604030504040204" pitchFamily="50" charset="-128"/>
            </a:endParaRPr>
          </a:p>
          <a:p>
            <a:r>
              <a:rPr lang="ja-JP" altLang="en-US" sz="1600" b="1" dirty="0">
                <a:solidFill>
                  <a:schemeClr val="bg1"/>
                </a:solidFill>
                <a:latin typeface="Meiryo UI" panose="020B0604030504040204" pitchFamily="50" charset="-128"/>
                <a:ea typeface="Meiryo UI" panose="020B0604030504040204" pitchFamily="50" charset="-128"/>
              </a:rPr>
              <a:t>民間企業として自衛隊と沖縄県に対して行う事は可能だろう。</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pic>
        <p:nvPicPr>
          <p:cNvPr id="17" name="図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510" y="668584"/>
            <a:ext cx="1849872" cy="1035928"/>
          </a:xfrm>
          <a:prstGeom prst="rect">
            <a:avLst/>
          </a:prstGeom>
          <a:solidFill>
            <a:schemeClr val="accent6">
              <a:lumMod val="50000"/>
            </a:schemeClr>
          </a:solidFill>
          <a:ln w="19050">
            <a:solidFill>
              <a:schemeClr val="accent6">
                <a:lumMod val="20000"/>
                <a:lumOff val="80000"/>
              </a:schemeClr>
            </a:solidFill>
          </a:ln>
          <a:scene3d>
            <a:camera prst="orthographicFront"/>
            <a:lightRig rig="threePt" dir="t"/>
          </a:scene3d>
          <a:sp3d>
            <a:bevelT/>
          </a:sp3d>
        </p:spPr>
      </p:pic>
      <p:pic>
        <p:nvPicPr>
          <p:cNvPr id="18" name="図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2892" y="5135619"/>
            <a:ext cx="1935434" cy="1258032"/>
          </a:xfrm>
          <a:prstGeom prst="rect">
            <a:avLst/>
          </a:prstGeom>
        </p:spPr>
      </p:pic>
      <p:cxnSp>
        <p:nvCxnSpPr>
          <p:cNvPr id="20" name="直線矢印コネクタ 19"/>
          <p:cNvCxnSpPr/>
          <p:nvPr/>
        </p:nvCxnSpPr>
        <p:spPr>
          <a:xfrm flipH="1">
            <a:off x="2286133" y="3429000"/>
            <a:ext cx="328473" cy="61034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780016" y="3572991"/>
            <a:ext cx="736847" cy="261610"/>
          </a:xfrm>
          <a:prstGeom prst="rect">
            <a:avLst/>
          </a:prstGeom>
          <a:noFill/>
        </p:spPr>
        <p:txBody>
          <a:bodyPr wrap="square" rtlCol="0">
            <a:spAutoFit/>
          </a:bodyPr>
          <a:lstStyle/>
          <a:p>
            <a:pPr algn="r"/>
            <a:r>
              <a:rPr kumimoji="1" lang="en-US" altLang="ja-JP" sz="1100" dirty="0">
                <a:solidFill>
                  <a:schemeClr val="bg1"/>
                </a:solidFill>
                <a:latin typeface="Meiryo UI" panose="020B0604030504040204" pitchFamily="50" charset="-128"/>
                <a:ea typeface="Meiryo UI" panose="020B0604030504040204" pitchFamily="50" charset="-128"/>
              </a:rPr>
              <a:t>300m</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ADD491A4-8C58-41C8-9E76-3AD8A4124569}"/>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下地島は有名なダイビングスポット～観光需要も狙える？</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99710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イスラエル国の国旗 | SOF">
            <a:extLst>
              <a:ext uri="{FF2B5EF4-FFF2-40B4-BE49-F238E27FC236}">
                <a16:creationId xmlns:a16="http://schemas.microsoft.com/office/drawing/2014/main" id="{7A359EBB-0DF0-7F3F-4245-6700A859B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37" y="2403508"/>
            <a:ext cx="1374041" cy="9971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0AB3DB4-5976-181B-F9B9-780467EF7F35}"/>
              </a:ext>
            </a:extLst>
          </p:cNvPr>
          <p:cNvSpPr txBox="1"/>
          <p:nvPr/>
        </p:nvSpPr>
        <p:spPr>
          <a:xfrm>
            <a:off x="0" y="428594"/>
            <a:ext cx="12191999" cy="461665"/>
          </a:xfrm>
          <a:prstGeom prst="rect">
            <a:avLst/>
          </a:prstGeom>
          <a:noFill/>
        </p:spPr>
        <p:txBody>
          <a:bodyPr wrap="square" rtlCol="0">
            <a:spAutoFit/>
          </a:bodyPr>
          <a:lstStyle/>
          <a:p>
            <a:pPr algn="ctr"/>
            <a:r>
              <a:rPr kumimoji="1" lang="ja-JP" altLang="en-US" sz="2400" b="1" u="sng" dirty="0">
                <a:latin typeface="BIZ UDPゴシック" panose="020B0400000000000000" pitchFamily="50" charset="-128"/>
                <a:ea typeface="BIZ UDPゴシック" panose="020B0400000000000000" pitchFamily="50" charset="-128"/>
              </a:rPr>
              <a:t>シン・デジタル基軸通貨</a:t>
            </a:r>
            <a:r>
              <a:rPr kumimoji="1" lang="ja-JP" altLang="en-US" sz="2400" b="1" dirty="0">
                <a:latin typeface="BIZ UDPゴシック" panose="020B0400000000000000" pitchFamily="50" charset="-128"/>
                <a:ea typeface="BIZ UDPゴシック" panose="020B0400000000000000" pitchFamily="50" charset="-128"/>
              </a:rPr>
              <a:t>の誕生と</a:t>
            </a:r>
            <a:r>
              <a:rPr kumimoji="1"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ユーラシア経済連合プラス</a:t>
            </a:r>
            <a:r>
              <a:rPr kumimoji="1"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の台頭</a:t>
            </a:r>
          </a:p>
        </p:txBody>
      </p:sp>
      <p:sp>
        <p:nvSpPr>
          <p:cNvPr id="2" name="フローチャート: 判断 1">
            <a:extLst>
              <a:ext uri="{FF2B5EF4-FFF2-40B4-BE49-F238E27FC236}">
                <a16:creationId xmlns:a16="http://schemas.microsoft.com/office/drawing/2014/main" id="{F11DF1BF-8B49-7514-B24E-57F51C21760C}"/>
              </a:ext>
            </a:extLst>
          </p:cNvPr>
          <p:cNvSpPr/>
          <p:nvPr/>
        </p:nvSpPr>
        <p:spPr>
          <a:xfrm>
            <a:off x="3098181" y="1109546"/>
            <a:ext cx="5995638" cy="3585118"/>
          </a:xfrm>
          <a:prstGeom prst="flowChartDecision">
            <a:avLst/>
          </a:prstGeom>
          <a:solidFill>
            <a:schemeClr val="tx2">
              <a:lumMod val="40000"/>
              <a:lumOff val="60000"/>
            </a:schemeClr>
          </a:solidFill>
          <a:ln>
            <a:solidFill>
              <a:schemeClr val="accent4">
                <a:lumMod val="50000"/>
              </a:schemeClr>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C00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ハートランド</a:t>
            </a:r>
            <a:endParaRPr lang="en-US" altLang="ja-JP" sz="2800" b="1" dirty="0">
              <a:solidFill>
                <a:srgbClr val="C00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r>
              <a:rPr kumimoji="1" lang="ja-JP" altLang="en-US" sz="2800" b="1" dirty="0">
                <a:solidFill>
                  <a:srgbClr val="C00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世界島</a:t>
            </a:r>
          </a:p>
        </p:txBody>
      </p:sp>
      <p:pic>
        <p:nvPicPr>
          <p:cNvPr id="1026" name="Picture 2" descr="ロシア | 国の国旗">
            <a:extLst>
              <a:ext uri="{FF2B5EF4-FFF2-40B4-BE49-F238E27FC236}">
                <a16:creationId xmlns:a16="http://schemas.microsoft.com/office/drawing/2014/main" id="{D8DEF8C3-684A-9951-CB7B-C14B295B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979" y="1355339"/>
            <a:ext cx="1374040" cy="916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科普】中国国旗演变史_哔哩哔哩_bilibili">
            <a:extLst>
              <a:ext uri="{FF2B5EF4-FFF2-40B4-BE49-F238E27FC236}">
                <a16:creationId xmlns:a16="http://schemas.microsoft.com/office/drawing/2014/main" id="{2F2B1972-0647-6E2B-D9E7-CF417B33F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351" y="2473080"/>
            <a:ext cx="1374040" cy="858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無料イラスト インドの国旗">
            <a:extLst>
              <a:ext uri="{FF2B5EF4-FFF2-40B4-BE49-F238E27FC236}">
                <a16:creationId xmlns:a16="http://schemas.microsoft.com/office/drawing/2014/main" id="{8E806E62-B6BA-579D-D446-0DD7CE6DF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8980" y="3575822"/>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国旗 イラスト 無料｜イラン・イスラム共和国の国旗｜【公式】イラストダウンロード">
            <a:extLst>
              <a:ext uri="{FF2B5EF4-FFF2-40B4-BE49-F238E27FC236}">
                <a16:creationId xmlns:a16="http://schemas.microsoft.com/office/drawing/2014/main" id="{900B894F-ABFF-3805-F6EC-2DF2A03C8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5769" y="3181409"/>
            <a:ext cx="1374040" cy="918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トルコ | 地図に使えるフリー素材.jp">
            <a:extLst>
              <a:ext uri="{FF2B5EF4-FFF2-40B4-BE49-F238E27FC236}">
                <a16:creationId xmlns:a16="http://schemas.microsoft.com/office/drawing/2014/main" id="{D747C5A7-99B5-F60A-36A1-45C115166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5769" y="1986078"/>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インドネシア | 国の国旗">
            <a:extLst>
              <a:ext uri="{FF2B5EF4-FFF2-40B4-BE49-F238E27FC236}">
                <a16:creationId xmlns:a16="http://schemas.microsoft.com/office/drawing/2014/main" id="{8B7EE7B2-54DC-094D-A5B0-7629FF6F49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1214" y="4001569"/>
            <a:ext cx="1374040" cy="9160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南アフリカ | 地図に使えるフリー素材.jp">
            <a:extLst>
              <a:ext uri="{FF2B5EF4-FFF2-40B4-BE49-F238E27FC236}">
                <a16:creationId xmlns:a16="http://schemas.microsoft.com/office/drawing/2014/main" id="{36EC6669-7A0F-C26A-F870-286D345F19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202" y="5610874"/>
            <a:ext cx="1374041"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メキシコの国旗 - 世界の国旗">
            <a:extLst>
              <a:ext uri="{FF2B5EF4-FFF2-40B4-BE49-F238E27FC236}">
                <a16:creationId xmlns:a16="http://schemas.microsoft.com/office/drawing/2014/main" id="{1217ECC1-D0EE-BB69-D8E3-0B434D2D6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5717" y="1420769"/>
            <a:ext cx="1374040" cy="78516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国旗 フリーイラスト - 無料の印刷用ぬりえ">
            <a:extLst>
              <a:ext uri="{FF2B5EF4-FFF2-40B4-BE49-F238E27FC236}">
                <a16:creationId xmlns:a16="http://schemas.microsoft.com/office/drawing/2014/main" id="{01581132-D484-A868-0C19-2420934D30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92853" y="5581163"/>
            <a:ext cx="1374040" cy="91785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エジプトの国旗 🇪🇬 - 世界の国旗">
            <a:extLst>
              <a:ext uri="{FF2B5EF4-FFF2-40B4-BE49-F238E27FC236}">
                <a16:creationId xmlns:a16="http://schemas.microsoft.com/office/drawing/2014/main" id="{59AE313F-57F8-3ADE-A642-9451F7D4C9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203" y="3973794"/>
            <a:ext cx="1374041" cy="91602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23D775B-6B3E-F146-E5BF-7F46E529EC60}"/>
              </a:ext>
            </a:extLst>
          </p:cNvPr>
          <p:cNvSpPr txBox="1"/>
          <p:nvPr/>
        </p:nvSpPr>
        <p:spPr>
          <a:xfrm>
            <a:off x="1892625" y="2263491"/>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イスラエル</a:t>
            </a:r>
          </a:p>
        </p:txBody>
      </p:sp>
      <p:sp>
        <p:nvSpPr>
          <p:cNvPr id="20" name="テキスト ボックス 19">
            <a:extLst>
              <a:ext uri="{FF2B5EF4-FFF2-40B4-BE49-F238E27FC236}">
                <a16:creationId xmlns:a16="http://schemas.microsoft.com/office/drawing/2014/main" id="{5D3D0C69-EF7C-859A-1353-3ED17E5A884E}"/>
              </a:ext>
            </a:extLst>
          </p:cNvPr>
          <p:cNvSpPr txBox="1"/>
          <p:nvPr/>
        </p:nvSpPr>
        <p:spPr>
          <a:xfrm>
            <a:off x="3813715" y="1735400"/>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トルコ</a:t>
            </a:r>
          </a:p>
        </p:txBody>
      </p:sp>
      <p:sp>
        <p:nvSpPr>
          <p:cNvPr id="21" name="テキスト ボックス 20">
            <a:extLst>
              <a:ext uri="{FF2B5EF4-FFF2-40B4-BE49-F238E27FC236}">
                <a16:creationId xmlns:a16="http://schemas.microsoft.com/office/drawing/2014/main" id="{3DF80A9F-4E3A-B596-7404-5FDD9627E958}"/>
              </a:ext>
            </a:extLst>
          </p:cNvPr>
          <p:cNvSpPr txBox="1"/>
          <p:nvPr/>
        </p:nvSpPr>
        <p:spPr>
          <a:xfrm>
            <a:off x="2818794" y="4420479"/>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サウジアラビア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2" name="テキスト ボックス 21">
            <a:extLst>
              <a:ext uri="{FF2B5EF4-FFF2-40B4-BE49-F238E27FC236}">
                <a16:creationId xmlns:a16="http://schemas.microsoft.com/office/drawing/2014/main" id="{DC205F2A-2037-DC0B-3BD2-044675A3FBE4}"/>
              </a:ext>
            </a:extLst>
          </p:cNvPr>
          <p:cNvSpPr txBox="1"/>
          <p:nvPr/>
        </p:nvSpPr>
        <p:spPr>
          <a:xfrm>
            <a:off x="865741" y="3723907"/>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エジプト</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3" name="テキスト ボックス 22">
            <a:extLst>
              <a:ext uri="{FF2B5EF4-FFF2-40B4-BE49-F238E27FC236}">
                <a16:creationId xmlns:a16="http://schemas.microsoft.com/office/drawing/2014/main" id="{FDC709AC-8FFE-EEB7-9D93-AFA92C1A4160}"/>
              </a:ext>
            </a:extLst>
          </p:cNvPr>
          <p:cNvSpPr txBox="1"/>
          <p:nvPr/>
        </p:nvSpPr>
        <p:spPr>
          <a:xfrm>
            <a:off x="888369" y="5355676"/>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南アフリカ</a:t>
            </a:r>
          </a:p>
        </p:txBody>
      </p:sp>
      <p:sp>
        <p:nvSpPr>
          <p:cNvPr id="24" name="テキスト ボックス 23">
            <a:extLst>
              <a:ext uri="{FF2B5EF4-FFF2-40B4-BE49-F238E27FC236}">
                <a16:creationId xmlns:a16="http://schemas.microsoft.com/office/drawing/2014/main" id="{18EAE591-8CF6-E36A-79EB-22300D696A3A}"/>
              </a:ext>
            </a:extLst>
          </p:cNvPr>
          <p:cNvSpPr txBox="1"/>
          <p:nvPr/>
        </p:nvSpPr>
        <p:spPr>
          <a:xfrm>
            <a:off x="5573125" y="3342312"/>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5" name="テキスト ボックス 24">
            <a:extLst>
              <a:ext uri="{FF2B5EF4-FFF2-40B4-BE49-F238E27FC236}">
                <a16:creationId xmlns:a16="http://schemas.microsoft.com/office/drawing/2014/main" id="{85CA6C72-0462-BBDA-4A4C-A61DF44E7963}"/>
              </a:ext>
            </a:extLst>
          </p:cNvPr>
          <p:cNvSpPr txBox="1"/>
          <p:nvPr/>
        </p:nvSpPr>
        <p:spPr>
          <a:xfrm>
            <a:off x="7997286" y="3745641"/>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インドネシア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B4058D32-2AA9-242C-F4B1-9170977A5841}"/>
              </a:ext>
            </a:extLst>
          </p:cNvPr>
          <p:cNvSpPr txBox="1"/>
          <p:nvPr/>
        </p:nvSpPr>
        <p:spPr>
          <a:xfrm>
            <a:off x="6983741" y="2819886"/>
            <a:ext cx="671599"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28" name="テキスト ボックス 27">
            <a:extLst>
              <a:ext uri="{FF2B5EF4-FFF2-40B4-BE49-F238E27FC236}">
                <a16:creationId xmlns:a16="http://schemas.microsoft.com/office/drawing/2014/main" id="{3664F81E-14EE-C498-314A-411BFB5D1D27}"/>
              </a:ext>
            </a:extLst>
          </p:cNvPr>
          <p:cNvSpPr txBox="1"/>
          <p:nvPr/>
        </p:nvSpPr>
        <p:spPr>
          <a:xfrm>
            <a:off x="10366507" y="1143770"/>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メキシコ</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388B5B04-2852-4A5B-959E-C9EA1B65030E}"/>
              </a:ext>
            </a:extLst>
          </p:cNvPr>
          <p:cNvSpPr txBox="1"/>
          <p:nvPr/>
        </p:nvSpPr>
        <p:spPr>
          <a:xfrm>
            <a:off x="10326587" y="5327797"/>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ブラジル</a:t>
            </a:r>
          </a:p>
        </p:txBody>
      </p:sp>
      <p:sp>
        <p:nvSpPr>
          <p:cNvPr id="30" name="テキスト ボックス 29">
            <a:extLst>
              <a:ext uri="{FF2B5EF4-FFF2-40B4-BE49-F238E27FC236}">
                <a16:creationId xmlns:a16="http://schemas.microsoft.com/office/drawing/2014/main" id="{368EB0AC-F1E4-3FBA-4B12-73B1E03DDA91}"/>
              </a:ext>
            </a:extLst>
          </p:cNvPr>
          <p:cNvSpPr txBox="1"/>
          <p:nvPr/>
        </p:nvSpPr>
        <p:spPr>
          <a:xfrm>
            <a:off x="5632614" y="2233442"/>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ロシア</a:t>
            </a:r>
          </a:p>
        </p:txBody>
      </p:sp>
      <p:sp>
        <p:nvSpPr>
          <p:cNvPr id="6" name="四角形: 角を丸くする 5">
            <a:extLst>
              <a:ext uri="{FF2B5EF4-FFF2-40B4-BE49-F238E27FC236}">
                <a16:creationId xmlns:a16="http://schemas.microsoft.com/office/drawing/2014/main" id="{F5975BD3-FCEA-19BA-DE64-0886C2CB0C32}"/>
              </a:ext>
            </a:extLst>
          </p:cNvPr>
          <p:cNvSpPr/>
          <p:nvPr/>
        </p:nvSpPr>
        <p:spPr>
          <a:xfrm>
            <a:off x="489397" y="3680643"/>
            <a:ext cx="1745854" cy="3026816"/>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2A8E7CC3-BC48-2FF5-C61C-DBBB158E7FE1}"/>
              </a:ext>
            </a:extLst>
          </p:cNvPr>
          <p:cNvSpPr/>
          <p:nvPr/>
        </p:nvSpPr>
        <p:spPr>
          <a:xfrm>
            <a:off x="9957220" y="1054957"/>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DD9519DB-5B8E-CB23-0873-77F8F34E276E}"/>
              </a:ext>
            </a:extLst>
          </p:cNvPr>
          <p:cNvSpPr/>
          <p:nvPr/>
        </p:nvSpPr>
        <p:spPr>
          <a:xfrm>
            <a:off x="9957220" y="5325306"/>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ローチャート: 照合 7">
            <a:extLst>
              <a:ext uri="{FF2B5EF4-FFF2-40B4-BE49-F238E27FC236}">
                <a16:creationId xmlns:a16="http://schemas.microsoft.com/office/drawing/2014/main" id="{F4A82E75-F857-3275-405D-CA23141F04EB}"/>
              </a:ext>
            </a:extLst>
          </p:cNvPr>
          <p:cNvSpPr/>
          <p:nvPr/>
        </p:nvSpPr>
        <p:spPr>
          <a:xfrm>
            <a:off x="10098655" y="2459301"/>
            <a:ext cx="1576671" cy="2866005"/>
          </a:xfrm>
          <a:prstGeom prst="flowChartCollate">
            <a:avLst/>
          </a:prstGeom>
          <a:noFill/>
          <a:ln w="31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52" name="Picture 28" descr="無料イラスト サウジアラビアの国旗">
            <a:extLst>
              <a:ext uri="{FF2B5EF4-FFF2-40B4-BE49-F238E27FC236}">
                <a16:creationId xmlns:a16="http://schemas.microsoft.com/office/drawing/2014/main" id="{1BF80F45-CEE3-2BC8-AD17-E274ADA50D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9630" y="4652225"/>
            <a:ext cx="1372805" cy="915203"/>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91EA4A79-0975-130D-FC60-652C1C747D03}"/>
              </a:ext>
            </a:extLst>
          </p:cNvPr>
          <p:cNvSpPr txBox="1"/>
          <p:nvPr/>
        </p:nvSpPr>
        <p:spPr>
          <a:xfrm>
            <a:off x="3598123" y="4086270"/>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イラン</a:t>
            </a:r>
          </a:p>
        </p:txBody>
      </p:sp>
      <p:pic>
        <p:nvPicPr>
          <p:cNvPr id="1054" name="Picture 30" descr="ベネズエラの国旗">
            <a:extLst>
              <a:ext uri="{FF2B5EF4-FFF2-40B4-BE49-F238E27FC236}">
                <a16:creationId xmlns:a16="http://schemas.microsoft.com/office/drawing/2014/main" id="{DD5AF02D-E29C-6BD8-BA07-9639BB778C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87639" y="3461431"/>
            <a:ext cx="1373438" cy="915202"/>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DD089EC0-F87E-4693-F0C6-2F9115D2D1D6}"/>
              </a:ext>
            </a:extLst>
          </p:cNvPr>
          <p:cNvSpPr txBox="1"/>
          <p:nvPr/>
        </p:nvSpPr>
        <p:spPr>
          <a:xfrm>
            <a:off x="9397408" y="3850429"/>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ベネゼエラ</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0" name="テキスト ボックス 39">
            <a:extLst>
              <a:ext uri="{FF2B5EF4-FFF2-40B4-BE49-F238E27FC236}">
                <a16:creationId xmlns:a16="http://schemas.microsoft.com/office/drawing/2014/main" id="{7D31F44A-40E4-0317-55AE-8890298AD9DB}"/>
              </a:ext>
            </a:extLst>
          </p:cNvPr>
          <p:cNvSpPr txBox="1"/>
          <p:nvPr/>
        </p:nvSpPr>
        <p:spPr>
          <a:xfrm rot="20783052">
            <a:off x="-100216" y="1553431"/>
            <a:ext cx="4131403"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グレートゲームの終わり</a:t>
            </a:r>
            <a:r>
              <a:rPr kumimoji="1" lang="ja-JP" altLang="en-US" sz="1000" dirty="0">
                <a:solidFill>
                  <a:srgbClr val="C00000"/>
                </a:solidFill>
                <a:latin typeface="UD デジタル 教科書体 NK-B" panose="02020700000000000000" pitchFamily="18" charset="-128"/>
                <a:ea typeface="UD デジタル 教科書体 NK-B" panose="02020700000000000000" pitchFamily="18" charset="-128"/>
              </a:rPr>
              <a:t>？</a:t>
            </a:r>
            <a:endParaRPr kumimoji="1" lang="ja-JP" altLang="en-US" sz="24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4C1C02B9-467D-EBBB-6961-A3335ABA057F}"/>
              </a:ext>
            </a:extLst>
          </p:cNvPr>
          <p:cNvSpPr txBox="1"/>
          <p:nvPr/>
        </p:nvSpPr>
        <p:spPr>
          <a:xfrm>
            <a:off x="585980" y="5012472"/>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アフリカ</a:t>
            </a:r>
          </a:p>
        </p:txBody>
      </p:sp>
      <p:sp>
        <p:nvSpPr>
          <p:cNvPr id="42" name="テキスト ボックス 41">
            <a:extLst>
              <a:ext uri="{FF2B5EF4-FFF2-40B4-BE49-F238E27FC236}">
                <a16:creationId xmlns:a16="http://schemas.microsoft.com/office/drawing/2014/main" id="{D2959D5B-6CED-DA4C-3D47-C4EEFDA853AB}"/>
              </a:ext>
            </a:extLst>
          </p:cNvPr>
          <p:cNvSpPr txBox="1"/>
          <p:nvPr/>
        </p:nvSpPr>
        <p:spPr>
          <a:xfrm>
            <a:off x="10048027"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sp>
        <p:nvSpPr>
          <p:cNvPr id="43" name="テキスト ボックス 42">
            <a:extLst>
              <a:ext uri="{FF2B5EF4-FFF2-40B4-BE49-F238E27FC236}">
                <a16:creationId xmlns:a16="http://schemas.microsoft.com/office/drawing/2014/main" id="{614833B2-5E9C-47DC-870E-0AB1042AD414}"/>
              </a:ext>
            </a:extLst>
          </p:cNvPr>
          <p:cNvSpPr txBox="1"/>
          <p:nvPr/>
        </p:nvSpPr>
        <p:spPr>
          <a:xfrm>
            <a:off x="10121400" y="3171984"/>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中米</a:t>
            </a:r>
          </a:p>
        </p:txBody>
      </p:sp>
      <p:sp>
        <p:nvSpPr>
          <p:cNvPr id="44" name="テキスト ボックス 43">
            <a:extLst>
              <a:ext uri="{FF2B5EF4-FFF2-40B4-BE49-F238E27FC236}">
                <a16:creationId xmlns:a16="http://schemas.microsoft.com/office/drawing/2014/main" id="{72EFF989-9153-24D8-AD68-9CE75704D0F6}"/>
              </a:ext>
            </a:extLst>
          </p:cNvPr>
          <p:cNvSpPr txBox="1"/>
          <p:nvPr/>
        </p:nvSpPr>
        <p:spPr>
          <a:xfrm>
            <a:off x="10098655" y="5065224"/>
            <a:ext cx="1549578" cy="338554"/>
          </a:xfrm>
          <a:prstGeom prst="rect">
            <a:avLst/>
          </a:prstGeom>
          <a:noFill/>
        </p:spPr>
        <p:txBody>
          <a:bodyPr wrap="square" rtlCol="0">
            <a:spAutoFit/>
          </a:bodyPr>
          <a:lstStyle/>
          <a:p>
            <a:pPr algn="ctr"/>
            <a:r>
              <a:rPr lang="ja-JP" altLang="en-US" sz="1600" dirty="0">
                <a:latin typeface="UD デジタル 教科書体 NK-B" panose="02020700000000000000" pitchFamily="18" charset="-128"/>
                <a:ea typeface="UD デジタル 教科書体 NK-B" panose="02020700000000000000" pitchFamily="18" charset="-128"/>
              </a:rPr>
              <a:t>南</a:t>
            </a:r>
            <a:r>
              <a:rPr kumimoji="1" lang="ja-JP" altLang="en-US" sz="1600" dirty="0">
                <a:latin typeface="UD デジタル 教科書体 NK-B" panose="02020700000000000000" pitchFamily="18" charset="-128"/>
                <a:ea typeface="UD デジタル 教科書体 NK-B" panose="02020700000000000000" pitchFamily="18" charset="-128"/>
              </a:rPr>
              <a:t>米</a:t>
            </a:r>
          </a:p>
        </p:txBody>
      </p:sp>
      <p:sp>
        <p:nvSpPr>
          <p:cNvPr id="45" name="テキスト ボックス 44">
            <a:extLst>
              <a:ext uri="{FF2B5EF4-FFF2-40B4-BE49-F238E27FC236}">
                <a16:creationId xmlns:a16="http://schemas.microsoft.com/office/drawing/2014/main" id="{BA8284C9-BEA3-B5ED-966F-DF69618DB779}"/>
              </a:ext>
            </a:extLst>
          </p:cNvPr>
          <p:cNvSpPr txBox="1"/>
          <p:nvPr/>
        </p:nvSpPr>
        <p:spPr>
          <a:xfrm>
            <a:off x="2844211" y="5567515"/>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「金」取引基盤整備</a:t>
            </a:r>
          </a:p>
        </p:txBody>
      </p:sp>
      <p:sp>
        <p:nvSpPr>
          <p:cNvPr id="46" name="テキスト ボックス 45">
            <a:extLst>
              <a:ext uri="{FF2B5EF4-FFF2-40B4-BE49-F238E27FC236}">
                <a16:creationId xmlns:a16="http://schemas.microsoft.com/office/drawing/2014/main" id="{948D04C5-1E61-D039-E3D2-EA8F8609F6EA}"/>
              </a:ext>
            </a:extLst>
          </p:cNvPr>
          <p:cNvSpPr txBox="1"/>
          <p:nvPr/>
        </p:nvSpPr>
        <p:spPr>
          <a:xfrm>
            <a:off x="7460776" y="2068387"/>
            <a:ext cx="1423641" cy="461665"/>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中国版</a:t>
            </a:r>
            <a:r>
              <a:rPr lang="en-US" altLang="ja-JP" sz="1200" dirty="0">
                <a:latin typeface="BIZ UDP明朝 Medium" panose="02020500000000000000" pitchFamily="18" charset="-128"/>
                <a:ea typeface="BIZ UDP明朝 Medium" panose="02020500000000000000" pitchFamily="18" charset="-128"/>
              </a:rPr>
              <a:t>GPS</a:t>
            </a:r>
            <a:r>
              <a:rPr lang="ja-JP" altLang="en-US" sz="1200" dirty="0">
                <a:latin typeface="BIZ UDP明朝 Medium" panose="02020500000000000000" pitchFamily="18" charset="-128"/>
                <a:ea typeface="BIZ UDP明朝 Medium" panose="02020500000000000000" pitchFamily="18" charset="-128"/>
              </a:rPr>
              <a:t>北斗</a:t>
            </a:r>
            <a:endParaRPr lang="en-US" altLang="ja-JP" sz="1200" dirty="0">
              <a:latin typeface="BIZ UDP明朝 Medium" panose="02020500000000000000" pitchFamily="18" charset="-128"/>
              <a:ea typeface="BIZ UDP明朝 Medium" panose="02020500000000000000" pitchFamily="18" charset="-128"/>
            </a:endParaRPr>
          </a:p>
          <a:p>
            <a:pPr algn="ctr"/>
            <a:r>
              <a:rPr lang="ja-JP" altLang="en-US" sz="1200" dirty="0">
                <a:latin typeface="BIZ UDP明朝 Medium" panose="02020500000000000000" pitchFamily="18" charset="-128"/>
                <a:ea typeface="BIZ UDP明朝 Medium" panose="02020500000000000000" pitchFamily="18" charset="-128"/>
              </a:rPr>
              <a:t>デジタル人民元</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7" name="テキスト ボックス 46">
            <a:extLst>
              <a:ext uri="{FF2B5EF4-FFF2-40B4-BE49-F238E27FC236}">
                <a16:creationId xmlns:a16="http://schemas.microsoft.com/office/drawing/2014/main" id="{C7D81EA9-720E-A8AD-89A3-523CD681BB42}"/>
              </a:ext>
            </a:extLst>
          </p:cNvPr>
          <p:cNvSpPr txBox="1"/>
          <p:nvPr/>
        </p:nvSpPr>
        <p:spPr>
          <a:xfrm>
            <a:off x="7215482" y="3273361"/>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48" name="テキスト ボックス 47">
            <a:extLst>
              <a:ext uri="{FF2B5EF4-FFF2-40B4-BE49-F238E27FC236}">
                <a16:creationId xmlns:a16="http://schemas.microsoft.com/office/drawing/2014/main" id="{E0DC9C78-4DF6-7CC7-46C7-FA5CF50617C0}"/>
              </a:ext>
            </a:extLst>
          </p:cNvPr>
          <p:cNvSpPr txBox="1"/>
          <p:nvPr/>
        </p:nvSpPr>
        <p:spPr>
          <a:xfrm>
            <a:off x="5355661" y="1078340"/>
            <a:ext cx="1423641"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GLONASS</a:t>
            </a:r>
            <a:endParaRPr kumimoji="1" lang="ja-JP" altLang="en-US" sz="1200" dirty="0">
              <a:latin typeface="BIZ UDP明朝 Medium" panose="02020500000000000000" pitchFamily="18" charset="-128"/>
              <a:ea typeface="BIZ UDP明朝 Medium" panose="02020500000000000000" pitchFamily="18" charset="-128"/>
            </a:endParaRPr>
          </a:p>
        </p:txBody>
      </p:sp>
      <p:cxnSp>
        <p:nvCxnSpPr>
          <p:cNvPr id="10" name="コネクタ: カギ線 9">
            <a:extLst>
              <a:ext uri="{FF2B5EF4-FFF2-40B4-BE49-F238E27FC236}">
                <a16:creationId xmlns:a16="http://schemas.microsoft.com/office/drawing/2014/main" id="{8E4ED6D0-29BD-8B78-861C-121492BEDF5E}"/>
              </a:ext>
            </a:extLst>
          </p:cNvPr>
          <p:cNvCxnSpPr>
            <a:stCxn id="48" idx="0"/>
            <a:endCxn id="46" idx="0"/>
          </p:cNvCxnSpPr>
          <p:nvPr/>
        </p:nvCxnSpPr>
        <p:spPr>
          <a:xfrm rot="16200000" flipH="1">
            <a:off x="6625015" y="520806"/>
            <a:ext cx="990047" cy="2105115"/>
          </a:xfrm>
          <a:prstGeom prst="bentConnector3">
            <a:avLst>
              <a:gd name="adj1" fmla="val -23090"/>
            </a:avLst>
          </a:prstGeom>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46850681-06AA-EBFF-D433-9306055B2E45}"/>
              </a:ext>
            </a:extLst>
          </p:cNvPr>
          <p:cNvSpPr txBox="1"/>
          <p:nvPr/>
        </p:nvSpPr>
        <p:spPr>
          <a:xfrm>
            <a:off x="3651421" y="2828491"/>
            <a:ext cx="1187597"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NATO</a:t>
            </a:r>
            <a:r>
              <a:rPr lang="ja-JP" altLang="en-US" sz="1200" dirty="0">
                <a:latin typeface="BIZ UDP明朝 Medium" panose="02020500000000000000" pitchFamily="18" charset="-128"/>
                <a:ea typeface="BIZ UDP明朝 Medium" panose="02020500000000000000" pitchFamily="18" charset="-128"/>
              </a:rPr>
              <a:t>加盟国</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2" name="テキスト ボックス 51">
            <a:extLst>
              <a:ext uri="{FF2B5EF4-FFF2-40B4-BE49-F238E27FC236}">
                <a16:creationId xmlns:a16="http://schemas.microsoft.com/office/drawing/2014/main" id="{6C2A35BD-AAFE-C8E8-B76A-EAA8A155C9F8}"/>
              </a:ext>
            </a:extLst>
          </p:cNvPr>
          <p:cNvSpPr txBox="1"/>
          <p:nvPr/>
        </p:nvSpPr>
        <p:spPr>
          <a:xfrm>
            <a:off x="6625617" y="3883311"/>
            <a:ext cx="992459"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QUAD</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9" name="テキスト ボックス 48">
            <a:extLst>
              <a:ext uri="{FF2B5EF4-FFF2-40B4-BE49-F238E27FC236}">
                <a16:creationId xmlns:a16="http://schemas.microsoft.com/office/drawing/2014/main" id="{5848A591-1C66-44E0-A172-8CD5E5675E5C}"/>
              </a:ext>
            </a:extLst>
          </p:cNvPr>
          <p:cNvSpPr txBox="1"/>
          <p:nvPr/>
        </p:nvSpPr>
        <p:spPr>
          <a:xfrm>
            <a:off x="5221834" y="4653745"/>
            <a:ext cx="1863076"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ルピー国際決済システム</a:t>
            </a:r>
          </a:p>
        </p:txBody>
      </p:sp>
      <p:sp>
        <p:nvSpPr>
          <p:cNvPr id="50" name="テキスト ボックス 49">
            <a:extLst>
              <a:ext uri="{FF2B5EF4-FFF2-40B4-BE49-F238E27FC236}">
                <a16:creationId xmlns:a16="http://schemas.microsoft.com/office/drawing/2014/main" id="{1E62EA03-8778-4AB8-A170-5937870AF715}"/>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新デジタル通貨「</a:t>
            </a:r>
            <a:r>
              <a:rPr lang="en-US" altLang="ja-JP" sz="2800" b="1" dirty="0">
                <a:solidFill>
                  <a:schemeClr val="bg1"/>
                </a:solidFill>
                <a:latin typeface="Meiryo UI" panose="020B0604030504040204" pitchFamily="50" charset="-128"/>
                <a:ea typeface="Meiryo UI" panose="020B0604030504040204" pitchFamily="50" charset="-128"/>
              </a:rPr>
              <a:t>R5</a:t>
            </a:r>
            <a:r>
              <a:rPr lang="ja-JP" altLang="en-US" sz="2800" b="1" dirty="0">
                <a:solidFill>
                  <a:schemeClr val="bg1"/>
                </a:solidFill>
                <a:latin typeface="Meiryo UI" panose="020B0604030504040204" pitchFamily="50" charset="-128"/>
                <a:ea typeface="Meiryo UI" panose="020B0604030504040204" pitchFamily="50" charset="-128"/>
              </a:rPr>
              <a:t>」を支える衛星インフラ</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5CB18E11-EF56-4A6D-A314-B1443D699DAF}"/>
              </a:ext>
            </a:extLst>
          </p:cNvPr>
          <p:cNvSpPr txBox="1"/>
          <p:nvPr/>
        </p:nvSpPr>
        <p:spPr>
          <a:xfrm>
            <a:off x="4943682" y="5122471"/>
            <a:ext cx="3436097" cy="954107"/>
          </a:xfrm>
          <a:prstGeom prst="rect">
            <a:avLst/>
          </a:prstGeom>
          <a:solidFill>
            <a:srgbClr val="7030A0"/>
          </a:solidFill>
          <a:effectLst>
            <a:glow rad="228600">
              <a:schemeClr val="accent5">
                <a:satMod val="175000"/>
                <a:alpha val="40000"/>
              </a:schemeClr>
            </a:glow>
          </a:effectLst>
        </p:spPr>
        <p:txBody>
          <a:bodyPr wrap="square" rtlCol="0">
            <a:spAutoFit/>
          </a:bodyPr>
          <a:lstStyle/>
          <a:p>
            <a:pPr algn="ctr"/>
            <a:r>
              <a:rPr kumimoji="1" lang="en-US" altLang="ja-JP" sz="24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BRICS</a:t>
            </a:r>
            <a:r>
              <a:rPr kumimoji="1" lang="ja-JP" altLang="en-US" sz="24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＋の共通通貨</a:t>
            </a:r>
            <a:endParaRPr kumimoji="1" lang="en-US" altLang="ja-JP" sz="24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endParaRPr>
          </a:p>
          <a:p>
            <a:pPr algn="ctr"/>
            <a:r>
              <a:rPr kumimoji="1" lang="ja-JP" altLang="en-US" sz="32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a:t>
            </a:r>
            <a:r>
              <a:rPr kumimoji="1" lang="en-US" altLang="ja-JP" sz="32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R5</a:t>
            </a:r>
            <a:r>
              <a:rPr kumimoji="1" lang="ja-JP" altLang="en-US" sz="32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a:t>
            </a:r>
          </a:p>
        </p:txBody>
      </p:sp>
      <p:sp>
        <p:nvSpPr>
          <p:cNvPr id="53" name="テキスト ボックス 52">
            <a:extLst>
              <a:ext uri="{FF2B5EF4-FFF2-40B4-BE49-F238E27FC236}">
                <a16:creationId xmlns:a16="http://schemas.microsoft.com/office/drawing/2014/main" id="{FA9C7050-7961-4BF8-B593-E5951BF721DD}"/>
              </a:ext>
            </a:extLst>
          </p:cNvPr>
          <p:cNvSpPr txBox="1"/>
          <p:nvPr/>
        </p:nvSpPr>
        <p:spPr>
          <a:xfrm>
            <a:off x="3048116" y="6219831"/>
            <a:ext cx="6097712" cy="307777"/>
          </a:xfrm>
          <a:prstGeom prst="rect">
            <a:avLst/>
          </a:prstGeom>
          <a:noFill/>
        </p:spPr>
        <p:txBody>
          <a:bodyPr wrap="square">
            <a:spAutoFit/>
          </a:bodyPr>
          <a:lstStyle/>
          <a:p>
            <a:pPr algn="ct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①レアル、②ルーブル、③ルピー、④ランド、⑤人民元（</a:t>
            </a:r>
            <a:r>
              <a:rPr lang="en-US" altLang="ja-JP" sz="1400" dirty="0">
                <a:solidFill>
                  <a:srgbClr val="333333"/>
                </a:solidFill>
                <a:latin typeface="BIZ UDPゴシック" panose="020B0400000000000000" pitchFamily="50" charset="-128"/>
                <a:ea typeface="BIZ UDPゴシック" panose="020B0400000000000000" pitchFamily="50" charset="-128"/>
              </a:rPr>
              <a:t> RMB</a:t>
            </a:r>
            <a:r>
              <a:rPr lang="ja-JP" altLang="en-US" sz="1400" dirty="0">
                <a:solidFill>
                  <a:srgbClr val="333333"/>
                </a:solidFill>
                <a:latin typeface="BIZ UDPゴシック" panose="020B0400000000000000" pitchFamily="50" charset="-128"/>
                <a:ea typeface="BIZ UDPゴシック" panose="020B0400000000000000" pitchFamily="50" charset="-128"/>
              </a:rPr>
              <a:t>：</a:t>
            </a:r>
            <a:r>
              <a:rPr lang="en-US" altLang="ja-JP" sz="1400" b="1" dirty="0" err="1">
                <a:solidFill>
                  <a:srgbClr val="C00000"/>
                </a:solidFill>
                <a:latin typeface="BIZ UDPゴシック" panose="020B0400000000000000" pitchFamily="50" charset="-128"/>
                <a:ea typeface="BIZ UDPゴシック" panose="020B0400000000000000" pitchFamily="50" charset="-128"/>
              </a:rPr>
              <a:t>R</a:t>
            </a:r>
            <a:r>
              <a:rPr lang="en-US" altLang="ja-JP" sz="1400" b="0" i="0" dirty="0" err="1">
                <a:solidFill>
                  <a:srgbClr val="333333"/>
                </a:solidFill>
                <a:effectLst/>
                <a:latin typeface="BIZ UDPゴシック" panose="020B0400000000000000" pitchFamily="50" charset="-128"/>
                <a:ea typeface="BIZ UDPゴシック" panose="020B0400000000000000" pitchFamily="50" charset="-128"/>
              </a:rPr>
              <a:t>en</a:t>
            </a:r>
            <a:r>
              <a:rPr lang="en-US" altLang="ja-JP" sz="1400" b="1" i="0" dirty="0" err="1">
                <a:solidFill>
                  <a:srgbClr val="C00000"/>
                </a:solidFill>
                <a:effectLst/>
                <a:latin typeface="BIZ UDPゴシック" panose="020B0400000000000000" pitchFamily="50" charset="-128"/>
                <a:ea typeface="BIZ UDPゴシック" panose="020B0400000000000000" pitchFamily="50" charset="-128"/>
              </a:rPr>
              <a:t>M</a:t>
            </a:r>
            <a:r>
              <a:rPr lang="en-US" altLang="ja-JP" sz="1400" b="0" i="0" dirty="0" err="1">
                <a:solidFill>
                  <a:srgbClr val="333333"/>
                </a:solidFill>
                <a:effectLst/>
                <a:latin typeface="BIZ UDPゴシック" panose="020B0400000000000000" pitchFamily="50" charset="-128"/>
                <a:ea typeface="BIZ UDPゴシック" panose="020B0400000000000000" pitchFamily="50" charset="-128"/>
              </a:rPr>
              <a:t>in</a:t>
            </a:r>
            <a:r>
              <a:rPr lang="en-US" altLang="ja-JP" sz="1400" b="1" i="0" dirty="0" err="1">
                <a:solidFill>
                  <a:srgbClr val="C00000"/>
                </a:solidFill>
                <a:effectLst/>
                <a:latin typeface="BIZ UDPゴシック" panose="020B0400000000000000" pitchFamily="50" charset="-128"/>
                <a:ea typeface="BIZ UDPゴシック" panose="020B0400000000000000" pitchFamily="50" charset="-128"/>
              </a:rPr>
              <a:t>B</a:t>
            </a:r>
            <a:r>
              <a:rPr lang="en-US" altLang="ja-JP" sz="1400" b="0" i="0" dirty="0" err="1">
                <a:solidFill>
                  <a:srgbClr val="333333"/>
                </a:solidFill>
                <a:effectLst/>
                <a:latin typeface="BIZ UDPゴシック" panose="020B0400000000000000" pitchFamily="50" charset="-128"/>
                <a:ea typeface="BIZ UDPゴシック" panose="020B0400000000000000" pitchFamily="50" charset="-128"/>
              </a:rPr>
              <a:t>i</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86901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6">
                    <a:lumMod val="20000"/>
                    <a:lumOff val="80000"/>
                  </a:schemeClr>
                </a:solidFill>
                <a:latin typeface="Meiryo UI" panose="020B0604030504040204" pitchFamily="50" charset="-128"/>
                <a:ea typeface="Meiryo UI" panose="020B0604030504040204" pitchFamily="50" charset="-128"/>
              </a:rPr>
              <a:t>３</a:t>
            </a:r>
          </a:p>
        </p:txBody>
      </p:sp>
      <p:sp>
        <p:nvSpPr>
          <p:cNvPr id="3" name="テキスト ボックス 2"/>
          <p:cNvSpPr txBox="1"/>
          <p:nvPr/>
        </p:nvSpPr>
        <p:spPr>
          <a:xfrm>
            <a:off x="1415753"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極超音速</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437654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5CAF391-11E7-E174-67AD-747DDCED0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296056" cy="44133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BA227A5-B2FE-477B-76A1-2A88C80EB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011" y="0"/>
            <a:ext cx="689299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ロシアの最新鋭兵器 極超音速滑空機 アバンガード YU-74 Avangard | 電気なんか嫌いだのブログ">
            <a:extLst>
              <a:ext uri="{FF2B5EF4-FFF2-40B4-BE49-F238E27FC236}">
                <a16:creationId xmlns:a16="http://schemas.microsoft.com/office/drawing/2014/main" id="{6B103056-9E44-615D-6085-AA241F7EE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6057" y="3429000"/>
            <a:ext cx="6895943" cy="33813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超音速の翼・再び!超音速・今や開発ブーム!Disruption・断絶の先に!! | 赤ワイン2＋α">
            <a:extLst>
              <a:ext uri="{FF2B5EF4-FFF2-40B4-BE49-F238E27FC236}">
                <a16:creationId xmlns:a16="http://schemas.microsoft.com/office/drawing/2014/main" id="{07A3E7E3-E904-6575-F86D-D10203562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97125"/>
            <a:ext cx="5296056" cy="29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374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2FF15B7-7A3F-3255-AA69-4550CD214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8" y="1679769"/>
            <a:ext cx="6191250" cy="46386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C6A04AC-2631-41EE-4D04-16812D51737C}"/>
              </a:ext>
            </a:extLst>
          </p:cNvPr>
          <p:cNvSpPr txBox="1"/>
          <p:nvPr/>
        </p:nvSpPr>
        <p:spPr>
          <a:xfrm>
            <a:off x="356026" y="2081213"/>
            <a:ext cx="2598234" cy="400110"/>
          </a:xfrm>
          <a:prstGeom prst="rect">
            <a:avLst/>
          </a:prstGeom>
          <a:noFill/>
        </p:spPr>
        <p:txBody>
          <a:bodyPr wrap="square">
            <a:spAutoFit/>
          </a:bodyPr>
          <a:lstStyle/>
          <a:p>
            <a:pPr algn="ctr"/>
            <a:r>
              <a:rPr lang="en-US" altLang="ja-JP" sz="2000" b="0" i="0" dirty="0">
                <a:solidFill>
                  <a:srgbClr val="C00000"/>
                </a:solidFill>
                <a:effectLst/>
                <a:latin typeface="Verdana" panose="020B0604030504040204" pitchFamily="34" charset="0"/>
                <a:ea typeface="Verdana" panose="020B0604030504040204" pitchFamily="34" charset="0"/>
              </a:rPr>
              <a:t>3M22 </a:t>
            </a:r>
            <a:r>
              <a:rPr lang="ru-RU" altLang="ja-JP" sz="2000" b="0" i="0" dirty="0">
                <a:solidFill>
                  <a:srgbClr val="C00000"/>
                </a:solidFill>
                <a:effectLst/>
                <a:latin typeface="Verdana" panose="020B0604030504040204" pitchFamily="34" charset="0"/>
                <a:ea typeface="Verdana" panose="020B0604030504040204" pitchFamily="34" charset="0"/>
              </a:rPr>
              <a:t>Циркон</a:t>
            </a:r>
            <a:endParaRPr lang="ja-JP" altLang="en-US" sz="2000" dirty="0">
              <a:solidFill>
                <a:srgbClr val="C00000"/>
              </a:solidFill>
              <a:latin typeface="Verdana" panose="020B0604030504040204" pitchFamily="34" charset="0"/>
            </a:endParaRPr>
          </a:p>
        </p:txBody>
      </p:sp>
      <p:sp>
        <p:nvSpPr>
          <p:cNvPr id="8" name="テキスト ボックス 7">
            <a:extLst>
              <a:ext uri="{FF2B5EF4-FFF2-40B4-BE49-F238E27FC236}">
                <a16:creationId xmlns:a16="http://schemas.microsoft.com/office/drawing/2014/main" id="{8498A4D8-6003-2DB6-2395-DE7F471F9265}"/>
              </a:ext>
            </a:extLst>
          </p:cNvPr>
          <p:cNvSpPr txBox="1"/>
          <p:nvPr/>
        </p:nvSpPr>
        <p:spPr>
          <a:xfrm>
            <a:off x="6290798" y="2229391"/>
            <a:ext cx="5788412" cy="3754874"/>
          </a:xfrm>
          <a:prstGeom prst="rect">
            <a:avLst/>
          </a:prstGeom>
          <a:noFill/>
        </p:spPr>
        <p:txBody>
          <a:bodyPr wrap="square">
            <a:spAutoFit/>
          </a:bodyPr>
          <a:lstStyle/>
          <a:p>
            <a:r>
              <a:rPr lang="ja-JP" altLang="en-US" b="1" i="0" dirty="0">
                <a:effectLst/>
                <a:latin typeface="Amasis MT Pro Black" panose="02040A04050005020304" pitchFamily="18" charset="0"/>
                <a:ea typeface="Meiryo" panose="020B0604030504040204" pitchFamily="50" charset="-128"/>
              </a:rPr>
              <a:t>諸元：</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a:t>
            </a:r>
            <a:r>
              <a:rPr lang="ja-JP" altLang="en-US" b="0" i="0" dirty="0">
                <a:effectLst/>
                <a:latin typeface="Amasis MT Pro Black" panose="02040A04050005020304" pitchFamily="18" charset="0"/>
                <a:ea typeface="Meiryo" panose="020B0604030504040204" pitchFamily="50" charset="-128"/>
              </a:rPr>
              <a:t>■全長 </a:t>
            </a:r>
            <a:r>
              <a:rPr lang="en-US" altLang="ja-JP" b="0" i="0" dirty="0">
                <a:effectLst/>
                <a:latin typeface="Amasis MT Pro Black" panose="02040A04050005020304" pitchFamily="18" charset="0"/>
                <a:ea typeface="Meiryo" panose="020B0604030504040204" pitchFamily="50" charset="-128"/>
              </a:rPr>
              <a:t>9 m</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■直径 </a:t>
            </a:r>
            <a:r>
              <a:rPr lang="en-US" altLang="ja-JP" b="0" i="0" dirty="0">
                <a:effectLst/>
                <a:latin typeface="Amasis MT Pro Black" panose="02040A04050005020304" pitchFamily="18" charset="0"/>
                <a:ea typeface="Meiryo" panose="020B0604030504040204" pitchFamily="50" charset="-128"/>
              </a:rPr>
              <a:t>0.6m</a:t>
            </a:r>
            <a:r>
              <a:rPr lang="ja-JP" altLang="en-US" b="0" i="0" dirty="0">
                <a:effectLst/>
                <a:latin typeface="Amasis MT Pro Black" panose="02040A04050005020304" pitchFamily="18" charset="0"/>
                <a:ea typeface="Meiryo" panose="020B0604030504040204" pitchFamily="50" charset="-128"/>
              </a:rPr>
              <a:t>（</a:t>
            </a:r>
            <a:r>
              <a:rPr lang="en-US" altLang="ja-JP" b="0" i="0" dirty="0">
                <a:effectLst/>
                <a:latin typeface="Amasis MT Pro Black" panose="02040A04050005020304" pitchFamily="18" charset="0"/>
                <a:ea typeface="Meiryo" panose="020B0604030504040204" pitchFamily="50" charset="-128"/>
              </a:rPr>
              <a:t>60 cm</a:t>
            </a:r>
            <a:r>
              <a:rPr lang="ja-JP" altLang="en-US" b="0" i="0" dirty="0">
                <a:effectLst/>
                <a:latin typeface="Amasis MT Pro Black" panose="02040A04050005020304" pitchFamily="18" charset="0"/>
                <a:ea typeface="Meiryo" panose="020B0604030504040204" pitchFamily="50" charset="-128"/>
              </a:rPr>
              <a:t>）</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■最大射程 </a:t>
            </a:r>
            <a:r>
              <a:rPr lang="en-US" altLang="ja-JP" b="0" i="0" dirty="0">
                <a:effectLst/>
                <a:latin typeface="Amasis MT Pro Black" panose="02040A04050005020304" pitchFamily="18" charset="0"/>
                <a:ea typeface="Meiryo" panose="020B0604030504040204" pitchFamily="50" charset="-128"/>
              </a:rPr>
              <a:t>1000</a:t>
            </a:r>
            <a:r>
              <a:rPr lang="ja-JP" altLang="en-US" b="0" i="0" dirty="0">
                <a:effectLst/>
                <a:latin typeface="Amasis MT Pro Black" panose="02040A04050005020304" pitchFamily="18" charset="0"/>
                <a:ea typeface="Meiryo" panose="020B0604030504040204" pitchFamily="50" charset="-128"/>
              </a:rPr>
              <a:t>～</a:t>
            </a:r>
            <a:r>
              <a:rPr lang="en-US" altLang="ja-JP" b="0" i="0" dirty="0">
                <a:effectLst/>
                <a:latin typeface="Amasis MT Pro Black" panose="02040A04050005020304" pitchFamily="18" charset="0"/>
                <a:ea typeface="Meiryo" panose="020B0604030504040204" pitchFamily="50" charset="-128"/>
              </a:rPr>
              <a:t>1,500 km</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■最大高度 </a:t>
            </a:r>
            <a:r>
              <a:rPr lang="en-US" altLang="ja-JP" b="0" i="0" dirty="0">
                <a:effectLst/>
                <a:latin typeface="Amasis MT Pro Black" panose="02040A04050005020304" pitchFamily="18" charset="0"/>
                <a:ea typeface="Meiryo" panose="020B0604030504040204" pitchFamily="50" charset="-128"/>
              </a:rPr>
              <a:t>28 km (92,000 ft)</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■弾頭 </a:t>
            </a:r>
            <a:r>
              <a:rPr lang="en-US" altLang="ja-JP" b="0" i="0" dirty="0">
                <a:effectLst/>
                <a:latin typeface="Amasis MT Pro Black" panose="02040A04050005020304" pitchFamily="18" charset="0"/>
                <a:ea typeface="Meiryo" panose="020B0604030504040204" pitchFamily="50" charset="-128"/>
              </a:rPr>
              <a:t>300 HE</a:t>
            </a:r>
            <a:r>
              <a:rPr lang="ja-JP" altLang="en-US" b="0" i="0" dirty="0">
                <a:effectLst/>
                <a:latin typeface="Amasis MT Pro Black" panose="02040A04050005020304" pitchFamily="18" charset="0"/>
                <a:ea typeface="Meiryo" panose="020B0604030504040204" pitchFamily="50" charset="-128"/>
              </a:rPr>
              <a:t>（榴弾）</a:t>
            </a:r>
            <a:r>
              <a:rPr lang="en-US" altLang="ja-JP" b="0" i="0" dirty="0">
                <a:effectLst/>
                <a:latin typeface="Amasis MT Pro Black" panose="02040A04050005020304" pitchFamily="18" charset="0"/>
                <a:ea typeface="Meiryo" panose="020B0604030504040204" pitchFamily="50" charset="-128"/>
              </a:rPr>
              <a:t>200 kt </a:t>
            </a:r>
            <a:r>
              <a:rPr lang="ja-JP" altLang="en-US" b="0" i="0" dirty="0">
                <a:effectLst/>
                <a:latin typeface="Amasis MT Pro Black" panose="02040A04050005020304" pitchFamily="18" charset="0"/>
                <a:ea typeface="Meiryo" panose="020B0604030504040204" pitchFamily="50" charset="-128"/>
              </a:rPr>
              <a:t>戦術核弾頭</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■炸薬量 </a:t>
            </a:r>
            <a:r>
              <a:rPr lang="en-US" altLang="ja-JP" b="0" i="0" dirty="0">
                <a:effectLst/>
                <a:latin typeface="Amasis MT Pro Black" panose="02040A04050005020304" pitchFamily="18" charset="0"/>
                <a:ea typeface="Meiryo" panose="020B0604030504040204" pitchFamily="50" charset="-128"/>
              </a:rPr>
              <a:t>300-400 kg[3][4]</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■エンジン スクラムジェット</a:t>
            </a:r>
            <a:br>
              <a:rPr lang="ja-JP" altLang="en-US"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■推進剤 液体燃料 </a:t>
            </a:r>
            <a:r>
              <a:rPr lang="en-US" altLang="ja-JP" sz="1600" b="0" i="0" dirty="0">
                <a:effectLst/>
                <a:latin typeface="Amasis MT Pro Black" panose="02040A04050005020304" pitchFamily="18" charset="0"/>
                <a:ea typeface="Meiryo" panose="020B0604030504040204" pitchFamily="50" charset="-128"/>
              </a:rPr>
              <a:t>- “</a:t>
            </a:r>
            <a:r>
              <a:rPr lang="en-US" altLang="ja-JP" sz="1600" b="0" i="0" dirty="0" err="1">
                <a:effectLst/>
                <a:latin typeface="Amasis MT Pro Black" panose="02040A04050005020304" pitchFamily="18" charset="0"/>
                <a:ea typeface="Meiryo" panose="020B0604030504040204" pitchFamily="50" charset="-128"/>
              </a:rPr>
              <a:t>Decilin</a:t>
            </a:r>
            <a:r>
              <a:rPr lang="en-US" altLang="ja-JP" sz="1600" b="0" i="0" dirty="0">
                <a:effectLst/>
                <a:latin typeface="Amasis MT Pro Black" panose="02040A04050005020304" pitchFamily="18" charset="0"/>
                <a:ea typeface="Meiryo" panose="020B0604030504040204" pitchFamily="50" charset="-128"/>
              </a:rPr>
              <a:t>-M” (</a:t>
            </a:r>
            <a:r>
              <a:rPr lang="ja-JP" altLang="en-US" sz="1600" b="0" i="0" dirty="0">
                <a:effectLst/>
                <a:latin typeface="Amasis MT Pro Black" panose="02040A04050005020304" pitchFamily="18" charset="0"/>
                <a:ea typeface="Meiryo" panose="020B0604030504040204" pitchFamily="50" charset="-128"/>
              </a:rPr>
              <a:t>ロシア語</a:t>
            </a:r>
            <a:r>
              <a:rPr lang="en-US" altLang="ja-JP" sz="1600" b="0" i="0" dirty="0">
                <a:effectLst/>
                <a:latin typeface="Amasis MT Pro Black" panose="02040A04050005020304" pitchFamily="18" charset="0"/>
                <a:ea typeface="Meiryo" panose="020B0604030504040204" pitchFamily="50" charset="-128"/>
              </a:rPr>
              <a:t>: </a:t>
            </a:r>
            <a:r>
              <a:rPr lang="en-US" altLang="ja-JP" sz="1600" b="0" i="0" dirty="0" err="1">
                <a:effectLst/>
                <a:latin typeface="Amasis MT Pro Black" panose="02040A04050005020304" pitchFamily="18" charset="0"/>
                <a:ea typeface="Meiryo" panose="020B0604030504040204" pitchFamily="50" charset="-128"/>
              </a:rPr>
              <a:t>Децилин</a:t>
            </a:r>
            <a:r>
              <a:rPr lang="en-US" altLang="ja-JP" sz="1600" b="0" i="0" dirty="0">
                <a:effectLst/>
                <a:latin typeface="Amasis MT Pro Black" panose="02040A04050005020304" pitchFamily="18" charset="0"/>
                <a:ea typeface="Meiryo" panose="020B0604030504040204" pitchFamily="50" charset="-128"/>
              </a:rPr>
              <a:t>-М)</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■射程距離 </a:t>
            </a:r>
            <a:r>
              <a:rPr lang="en-US" altLang="ja-JP" sz="1600" b="0" i="0" dirty="0">
                <a:effectLst/>
                <a:latin typeface="Amasis MT Pro Black" panose="02040A04050005020304" pitchFamily="18" charset="0"/>
                <a:ea typeface="Meiryo" panose="020B0604030504040204" pitchFamily="50" charset="-128"/>
              </a:rPr>
              <a:t>&gt;1,000 km (540 </a:t>
            </a:r>
            <a:r>
              <a:rPr lang="en-US" altLang="ja-JP" sz="1600" b="0" i="0" dirty="0" err="1">
                <a:effectLst/>
                <a:latin typeface="Amasis MT Pro Black" panose="02040A04050005020304" pitchFamily="18" charset="0"/>
                <a:ea typeface="Meiryo" panose="020B0604030504040204" pitchFamily="50" charset="-128"/>
              </a:rPr>
              <a:t>nmi</a:t>
            </a:r>
            <a:r>
              <a:rPr lang="en-US" altLang="ja-JP" sz="1600" b="0" i="0" dirty="0">
                <a:effectLst/>
                <a:latin typeface="Amasis MT Pro Black" panose="02040A04050005020304" pitchFamily="18" charset="0"/>
                <a:ea typeface="Meiryo" panose="020B0604030504040204" pitchFamily="50" charset="-128"/>
              </a:rPr>
              <a:t>; 620 mi)</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■速度 </a:t>
            </a:r>
            <a:r>
              <a:rPr lang="en-US" altLang="ja-JP" sz="1600" b="0" i="0" dirty="0">
                <a:effectLst/>
                <a:latin typeface="Amasis MT Pro Black" panose="02040A04050005020304" pitchFamily="18" charset="0"/>
                <a:ea typeface="Meiryo" panose="020B0604030504040204" pitchFamily="50" charset="-128"/>
              </a:rPr>
              <a:t>8–9</a:t>
            </a:r>
            <a:r>
              <a:rPr lang="ja-JP" altLang="en-US" sz="1600" b="0" i="0" dirty="0">
                <a:effectLst/>
                <a:latin typeface="Amasis MT Pro Black" panose="02040A04050005020304" pitchFamily="18" charset="0"/>
                <a:ea typeface="Meiryo" panose="020B0604030504040204" pitchFamily="50" charset="-128"/>
              </a:rPr>
              <a:t>マッハ</a:t>
            </a:r>
            <a:endParaRPr lang="en-US" altLang="ja-JP" sz="1600" b="0" i="0" dirty="0">
              <a:effectLst/>
              <a:latin typeface="Amasis MT Pro Black" panose="02040A04050005020304" pitchFamily="18" charset="0"/>
              <a:ea typeface="Meiryo" panose="020B0604030504040204" pitchFamily="50" charset="-128"/>
            </a:endParaRPr>
          </a:p>
          <a:p>
            <a:r>
              <a:rPr lang="ja-JP" altLang="en-US" sz="1600" b="0" i="0" dirty="0">
                <a:effectLst/>
                <a:latin typeface="Amasis MT Pro Black" panose="02040A04050005020304" pitchFamily="18" charset="0"/>
                <a:ea typeface="Meiryo" panose="020B0604030504040204" pitchFamily="50" charset="-128"/>
              </a:rPr>
              <a:t> 　　　　</a:t>
            </a:r>
            <a:r>
              <a:rPr lang="en-US" altLang="ja-JP" sz="1200" b="0" i="0" dirty="0">
                <a:effectLst/>
                <a:latin typeface="Amasis MT Pro Black" panose="02040A04050005020304" pitchFamily="18" charset="0"/>
                <a:ea typeface="Meiryo" panose="020B0604030504040204" pitchFamily="50" charset="-128"/>
              </a:rPr>
              <a:t>(6,090–6,851 mph; 9,800–11,025 km/h; 2.7223–3.0626 km/s)</a:t>
            </a:r>
            <a:br>
              <a:rPr lang="ja-JP" altLang="en-US" sz="12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■発射プラットフォーム</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水上戦闘艦、潜水艦、陸上（開発中）</a:t>
            </a:r>
            <a:endParaRPr lang="ja-JP" altLang="en-US" sz="1600" dirty="0">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9E35DE02-2E31-C846-3A74-9C494F092676}"/>
              </a:ext>
            </a:extLst>
          </p:cNvPr>
          <p:cNvSpPr txBox="1"/>
          <p:nvPr/>
        </p:nvSpPr>
        <p:spPr>
          <a:xfrm>
            <a:off x="736857" y="639829"/>
            <a:ext cx="10925407" cy="923330"/>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・名称：</a:t>
            </a:r>
            <a:r>
              <a:rPr lang="en-US" altLang="ja-JP" b="0" i="0" dirty="0">
                <a:effectLst/>
                <a:latin typeface="Meiryo" panose="020B0604030504040204" pitchFamily="50" charset="-128"/>
                <a:ea typeface="Meiryo" panose="020B0604030504040204" pitchFamily="50" charset="-128"/>
              </a:rPr>
              <a:t>3M22 Zircon</a:t>
            </a:r>
            <a:r>
              <a:rPr lang="ja-JP" altLang="en-US" b="0" i="0" dirty="0">
                <a:effectLst/>
                <a:latin typeface="Meiryo" panose="020B0604030504040204" pitchFamily="50" charset="-128"/>
                <a:ea typeface="Meiryo" panose="020B0604030504040204" pitchFamily="50" charset="-128"/>
              </a:rPr>
              <a:t>　　</a:t>
            </a:r>
            <a:r>
              <a:rPr lang="en-US" altLang="ja-JP" b="0" i="0" dirty="0">
                <a:effectLst/>
                <a:latin typeface="Meiryo" panose="020B0604030504040204" pitchFamily="50" charset="-128"/>
                <a:ea typeface="Meiryo" panose="020B0604030504040204" pitchFamily="50" charset="-128"/>
              </a:rPr>
              <a:t>3M22 </a:t>
            </a:r>
            <a:r>
              <a:rPr lang="en-US" altLang="ja-JP" b="0" i="0" dirty="0" err="1">
                <a:effectLst/>
                <a:latin typeface="Meiryo" panose="020B0604030504040204" pitchFamily="50" charset="-128"/>
                <a:ea typeface="Meiryo" panose="020B0604030504040204" pitchFamily="50" charset="-128"/>
              </a:rPr>
              <a:t>Циркон</a:t>
            </a:r>
            <a:r>
              <a:rPr lang="ja-JP" altLang="en-US" b="0" i="0" dirty="0">
                <a:effectLst/>
                <a:latin typeface="Meiryo" panose="020B0604030504040204" pitchFamily="50" charset="-128"/>
                <a:ea typeface="Meiryo" panose="020B0604030504040204" pitchFamily="50" charset="-128"/>
              </a:rPr>
              <a:t>（露語）</a:t>
            </a:r>
            <a:br>
              <a:rPr lang="ja-JP" altLang="en-US" dirty="0"/>
            </a:br>
            <a:r>
              <a:rPr lang="ja-JP" altLang="en-US" b="0" i="0" dirty="0">
                <a:effectLst/>
                <a:latin typeface="Meiryo" panose="020B0604030504040204" pitchFamily="50" charset="-128"/>
                <a:ea typeface="Meiryo" panose="020B0604030504040204" pitchFamily="50" charset="-128"/>
              </a:rPr>
              <a:t>　・種類：</a:t>
            </a:r>
            <a:br>
              <a:rPr lang="ja-JP" altLang="en-US" dirty="0"/>
            </a:br>
            <a:r>
              <a:rPr lang="ja-JP" altLang="en-US" b="0" i="0" dirty="0">
                <a:effectLst/>
                <a:latin typeface="Meiryo" panose="020B0604030504040204" pitchFamily="50" charset="-128"/>
                <a:ea typeface="Meiryo" panose="020B0604030504040204" pitchFamily="50" charset="-128"/>
              </a:rPr>
              <a:t>　　艦対艦ミサイル、極超音速巡航ミサイル、潜水艦発射巡航ミサイル、艦対地ミサイル</a:t>
            </a:r>
            <a:endParaRPr lang="ja-JP" altLang="en-US" dirty="0"/>
          </a:p>
        </p:txBody>
      </p:sp>
      <p:sp>
        <p:nvSpPr>
          <p:cNvPr id="6" name="テキスト ボックス 5">
            <a:extLst>
              <a:ext uri="{FF2B5EF4-FFF2-40B4-BE49-F238E27FC236}">
                <a16:creationId xmlns:a16="http://schemas.microsoft.com/office/drawing/2014/main" id="{F98350AC-B055-4455-B09B-36E53E899B3E}"/>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ロシアの極超音速ミサイルの実戦配備</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989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CBB4B5F-31AD-2555-6499-1A5D5C10B106}"/>
              </a:ext>
            </a:extLst>
          </p:cNvPr>
          <p:cNvSpPr txBox="1"/>
          <p:nvPr/>
        </p:nvSpPr>
        <p:spPr>
          <a:xfrm>
            <a:off x="369455" y="1542914"/>
            <a:ext cx="11499272" cy="5016758"/>
          </a:xfrm>
          <a:custGeom>
            <a:avLst/>
            <a:gdLst>
              <a:gd name="connsiteX0" fmla="*/ 0 w 11499272"/>
              <a:gd name="connsiteY0" fmla="*/ 0 h 5016758"/>
              <a:gd name="connsiteX1" fmla="*/ 229985 w 11499272"/>
              <a:gd name="connsiteY1" fmla="*/ 0 h 5016758"/>
              <a:gd name="connsiteX2" fmla="*/ 919942 w 11499272"/>
              <a:gd name="connsiteY2" fmla="*/ 0 h 5016758"/>
              <a:gd name="connsiteX3" fmla="*/ 1264920 w 11499272"/>
              <a:gd name="connsiteY3" fmla="*/ 0 h 5016758"/>
              <a:gd name="connsiteX4" fmla="*/ 1609898 w 11499272"/>
              <a:gd name="connsiteY4" fmla="*/ 0 h 5016758"/>
              <a:gd name="connsiteX5" fmla="*/ 2414847 w 11499272"/>
              <a:gd name="connsiteY5" fmla="*/ 0 h 5016758"/>
              <a:gd name="connsiteX6" fmla="*/ 3104803 w 11499272"/>
              <a:gd name="connsiteY6" fmla="*/ 0 h 5016758"/>
              <a:gd name="connsiteX7" fmla="*/ 3334789 w 11499272"/>
              <a:gd name="connsiteY7" fmla="*/ 0 h 5016758"/>
              <a:gd name="connsiteX8" fmla="*/ 4139738 w 11499272"/>
              <a:gd name="connsiteY8" fmla="*/ 0 h 5016758"/>
              <a:gd name="connsiteX9" fmla="*/ 4484716 w 11499272"/>
              <a:gd name="connsiteY9" fmla="*/ 0 h 5016758"/>
              <a:gd name="connsiteX10" fmla="*/ 4714702 w 11499272"/>
              <a:gd name="connsiteY10" fmla="*/ 0 h 5016758"/>
              <a:gd name="connsiteX11" fmla="*/ 5289665 w 11499272"/>
              <a:gd name="connsiteY11" fmla="*/ 0 h 5016758"/>
              <a:gd name="connsiteX12" fmla="*/ 5634643 w 11499272"/>
              <a:gd name="connsiteY12" fmla="*/ 0 h 5016758"/>
              <a:gd name="connsiteX13" fmla="*/ 6324600 w 11499272"/>
              <a:gd name="connsiteY13" fmla="*/ 0 h 5016758"/>
              <a:gd name="connsiteX14" fmla="*/ 7014556 w 11499272"/>
              <a:gd name="connsiteY14" fmla="*/ 0 h 5016758"/>
              <a:gd name="connsiteX15" fmla="*/ 7819505 w 11499272"/>
              <a:gd name="connsiteY15" fmla="*/ 0 h 5016758"/>
              <a:gd name="connsiteX16" fmla="*/ 8624454 w 11499272"/>
              <a:gd name="connsiteY16" fmla="*/ 0 h 5016758"/>
              <a:gd name="connsiteX17" fmla="*/ 9314410 w 11499272"/>
              <a:gd name="connsiteY17" fmla="*/ 0 h 5016758"/>
              <a:gd name="connsiteX18" fmla="*/ 10004367 w 11499272"/>
              <a:gd name="connsiteY18" fmla="*/ 0 h 5016758"/>
              <a:gd name="connsiteX19" fmla="*/ 10234352 w 11499272"/>
              <a:gd name="connsiteY19" fmla="*/ 0 h 5016758"/>
              <a:gd name="connsiteX20" fmla="*/ 10694323 w 11499272"/>
              <a:gd name="connsiteY20" fmla="*/ 0 h 5016758"/>
              <a:gd name="connsiteX21" fmla="*/ 11499272 w 11499272"/>
              <a:gd name="connsiteY21" fmla="*/ 0 h 5016758"/>
              <a:gd name="connsiteX22" fmla="*/ 11499272 w 11499272"/>
              <a:gd name="connsiteY22" fmla="*/ 406915 h 5016758"/>
              <a:gd name="connsiteX23" fmla="*/ 11499272 w 11499272"/>
              <a:gd name="connsiteY23" fmla="*/ 964332 h 5016758"/>
              <a:gd name="connsiteX24" fmla="*/ 11499272 w 11499272"/>
              <a:gd name="connsiteY24" fmla="*/ 1371247 h 5016758"/>
              <a:gd name="connsiteX25" fmla="*/ 11499272 w 11499272"/>
              <a:gd name="connsiteY25" fmla="*/ 2029000 h 5016758"/>
              <a:gd name="connsiteX26" fmla="*/ 11499272 w 11499272"/>
              <a:gd name="connsiteY26" fmla="*/ 2435915 h 5016758"/>
              <a:gd name="connsiteX27" fmla="*/ 11499272 w 11499272"/>
              <a:gd name="connsiteY27" fmla="*/ 3093667 h 5016758"/>
              <a:gd name="connsiteX28" fmla="*/ 11499272 w 11499272"/>
              <a:gd name="connsiteY28" fmla="*/ 3701253 h 5016758"/>
              <a:gd name="connsiteX29" fmla="*/ 11499272 w 11499272"/>
              <a:gd name="connsiteY29" fmla="*/ 4258670 h 5016758"/>
              <a:gd name="connsiteX30" fmla="*/ 11499272 w 11499272"/>
              <a:gd name="connsiteY30" fmla="*/ 5016758 h 5016758"/>
              <a:gd name="connsiteX31" fmla="*/ 11154294 w 11499272"/>
              <a:gd name="connsiteY31" fmla="*/ 5016758 h 5016758"/>
              <a:gd name="connsiteX32" fmla="*/ 10349345 w 11499272"/>
              <a:gd name="connsiteY32" fmla="*/ 5016758 h 5016758"/>
              <a:gd name="connsiteX33" fmla="*/ 9889374 w 11499272"/>
              <a:gd name="connsiteY33" fmla="*/ 5016758 h 5016758"/>
              <a:gd name="connsiteX34" fmla="*/ 9429403 w 11499272"/>
              <a:gd name="connsiteY34" fmla="*/ 5016758 h 5016758"/>
              <a:gd name="connsiteX35" fmla="*/ 8969432 w 11499272"/>
              <a:gd name="connsiteY35" fmla="*/ 5016758 h 5016758"/>
              <a:gd name="connsiteX36" fmla="*/ 8279476 w 11499272"/>
              <a:gd name="connsiteY36" fmla="*/ 5016758 h 5016758"/>
              <a:gd name="connsiteX37" fmla="*/ 7704512 w 11499272"/>
              <a:gd name="connsiteY37" fmla="*/ 5016758 h 5016758"/>
              <a:gd name="connsiteX38" fmla="*/ 7359534 w 11499272"/>
              <a:gd name="connsiteY38" fmla="*/ 5016758 h 5016758"/>
              <a:gd name="connsiteX39" fmla="*/ 6554585 w 11499272"/>
              <a:gd name="connsiteY39" fmla="*/ 5016758 h 5016758"/>
              <a:gd name="connsiteX40" fmla="*/ 6209607 w 11499272"/>
              <a:gd name="connsiteY40" fmla="*/ 5016758 h 5016758"/>
              <a:gd name="connsiteX41" fmla="*/ 5979621 w 11499272"/>
              <a:gd name="connsiteY41" fmla="*/ 5016758 h 5016758"/>
              <a:gd name="connsiteX42" fmla="*/ 5404658 w 11499272"/>
              <a:gd name="connsiteY42" fmla="*/ 5016758 h 5016758"/>
              <a:gd name="connsiteX43" fmla="*/ 4829694 w 11499272"/>
              <a:gd name="connsiteY43" fmla="*/ 5016758 h 5016758"/>
              <a:gd name="connsiteX44" fmla="*/ 4139738 w 11499272"/>
              <a:gd name="connsiteY44" fmla="*/ 5016758 h 5016758"/>
              <a:gd name="connsiteX45" fmla="*/ 3334789 w 11499272"/>
              <a:gd name="connsiteY45" fmla="*/ 5016758 h 5016758"/>
              <a:gd name="connsiteX46" fmla="*/ 3104803 w 11499272"/>
              <a:gd name="connsiteY46" fmla="*/ 5016758 h 5016758"/>
              <a:gd name="connsiteX47" fmla="*/ 2644833 w 11499272"/>
              <a:gd name="connsiteY47" fmla="*/ 5016758 h 5016758"/>
              <a:gd name="connsiteX48" fmla="*/ 2184862 w 11499272"/>
              <a:gd name="connsiteY48" fmla="*/ 5016758 h 5016758"/>
              <a:gd name="connsiteX49" fmla="*/ 1839884 w 11499272"/>
              <a:gd name="connsiteY49" fmla="*/ 5016758 h 5016758"/>
              <a:gd name="connsiteX50" fmla="*/ 1379913 w 11499272"/>
              <a:gd name="connsiteY50" fmla="*/ 5016758 h 5016758"/>
              <a:gd name="connsiteX51" fmla="*/ 919942 w 11499272"/>
              <a:gd name="connsiteY51" fmla="*/ 5016758 h 5016758"/>
              <a:gd name="connsiteX52" fmla="*/ 0 w 11499272"/>
              <a:gd name="connsiteY52" fmla="*/ 5016758 h 5016758"/>
              <a:gd name="connsiteX53" fmla="*/ 0 w 11499272"/>
              <a:gd name="connsiteY53" fmla="*/ 4559676 h 5016758"/>
              <a:gd name="connsiteX54" fmla="*/ 0 w 11499272"/>
              <a:gd name="connsiteY54" fmla="*/ 4102593 h 5016758"/>
              <a:gd name="connsiteX55" fmla="*/ 0 w 11499272"/>
              <a:gd name="connsiteY55" fmla="*/ 3444840 h 5016758"/>
              <a:gd name="connsiteX56" fmla="*/ 0 w 11499272"/>
              <a:gd name="connsiteY56" fmla="*/ 2787088 h 5016758"/>
              <a:gd name="connsiteX57" fmla="*/ 0 w 11499272"/>
              <a:gd name="connsiteY57" fmla="*/ 2380173 h 5016758"/>
              <a:gd name="connsiteX58" fmla="*/ 0 w 11499272"/>
              <a:gd name="connsiteY58" fmla="*/ 1872923 h 5016758"/>
              <a:gd name="connsiteX59" fmla="*/ 0 w 11499272"/>
              <a:gd name="connsiteY59" fmla="*/ 1415841 h 5016758"/>
              <a:gd name="connsiteX60" fmla="*/ 0 w 11499272"/>
              <a:gd name="connsiteY60" fmla="*/ 1008926 h 5016758"/>
              <a:gd name="connsiteX61" fmla="*/ 0 w 11499272"/>
              <a:gd name="connsiteY61" fmla="*/ 501676 h 5016758"/>
              <a:gd name="connsiteX62" fmla="*/ 0 w 11499272"/>
              <a:gd name="connsiteY62" fmla="*/ 0 h 501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499272" h="5016758" extrusionOk="0">
                <a:moveTo>
                  <a:pt x="0" y="0"/>
                </a:moveTo>
                <a:cubicBezTo>
                  <a:pt x="46278" y="-19579"/>
                  <a:pt x="120652" y="18831"/>
                  <a:pt x="229985" y="0"/>
                </a:cubicBezTo>
                <a:cubicBezTo>
                  <a:pt x="339318" y="-18831"/>
                  <a:pt x="579213" y="50941"/>
                  <a:pt x="919942" y="0"/>
                </a:cubicBezTo>
                <a:cubicBezTo>
                  <a:pt x="1260671" y="-50941"/>
                  <a:pt x="1169346" y="25828"/>
                  <a:pt x="1264920" y="0"/>
                </a:cubicBezTo>
                <a:cubicBezTo>
                  <a:pt x="1360494" y="-25828"/>
                  <a:pt x="1522580" y="20688"/>
                  <a:pt x="1609898" y="0"/>
                </a:cubicBezTo>
                <a:cubicBezTo>
                  <a:pt x="1697216" y="-20688"/>
                  <a:pt x="2162589" y="4957"/>
                  <a:pt x="2414847" y="0"/>
                </a:cubicBezTo>
                <a:cubicBezTo>
                  <a:pt x="2667105" y="-4957"/>
                  <a:pt x="2823535" y="33760"/>
                  <a:pt x="3104803" y="0"/>
                </a:cubicBezTo>
                <a:cubicBezTo>
                  <a:pt x="3386071" y="-33760"/>
                  <a:pt x="3231644" y="15608"/>
                  <a:pt x="3334789" y="0"/>
                </a:cubicBezTo>
                <a:cubicBezTo>
                  <a:pt x="3437934" y="-15608"/>
                  <a:pt x="3950009" y="81215"/>
                  <a:pt x="4139738" y="0"/>
                </a:cubicBezTo>
                <a:cubicBezTo>
                  <a:pt x="4329467" y="-81215"/>
                  <a:pt x="4380653" y="20029"/>
                  <a:pt x="4484716" y="0"/>
                </a:cubicBezTo>
                <a:cubicBezTo>
                  <a:pt x="4588779" y="-20029"/>
                  <a:pt x="4662583" y="7827"/>
                  <a:pt x="4714702" y="0"/>
                </a:cubicBezTo>
                <a:cubicBezTo>
                  <a:pt x="4766821" y="-7827"/>
                  <a:pt x="5159033" y="52614"/>
                  <a:pt x="5289665" y="0"/>
                </a:cubicBezTo>
                <a:cubicBezTo>
                  <a:pt x="5420297" y="-52614"/>
                  <a:pt x="5538223" y="29379"/>
                  <a:pt x="5634643" y="0"/>
                </a:cubicBezTo>
                <a:cubicBezTo>
                  <a:pt x="5731063" y="-29379"/>
                  <a:pt x="6002147" y="74276"/>
                  <a:pt x="6324600" y="0"/>
                </a:cubicBezTo>
                <a:cubicBezTo>
                  <a:pt x="6647053" y="-74276"/>
                  <a:pt x="6795761" y="74157"/>
                  <a:pt x="7014556" y="0"/>
                </a:cubicBezTo>
                <a:cubicBezTo>
                  <a:pt x="7233351" y="-74157"/>
                  <a:pt x="7475867" y="46104"/>
                  <a:pt x="7819505" y="0"/>
                </a:cubicBezTo>
                <a:cubicBezTo>
                  <a:pt x="8163143" y="-46104"/>
                  <a:pt x="8414130" y="75326"/>
                  <a:pt x="8624454" y="0"/>
                </a:cubicBezTo>
                <a:cubicBezTo>
                  <a:pt x="8834778" y="-75326"/>
                  <a:pt x="8992488" y="26612"/>
                  <a:pt x="9314410" y="0"/>
                </a:cubicBezTo>
                <a:cubicBezTo>
                  <a:pt x="9636332" y="-26612"/>
                  <a:pt x="9781989" y="55781"/>
                  <a:pt x="10004367" y="0"/>
                </a:cubicBezTo>
                <a:cubicBezTo>
                  <a:pt x="10226745" y="-55781"/>
                  <a:pt x="10183362" y="4292"/>
                  <a:pt x="10234352" y="0"/>
                </a:cubicBezTo>
                <a:cubicBezTo>
                  <a:pt x="10285342" y="-4292"/>
                  <a:pt x="10474175" y="47961"/>
                  <a:pt x="10694323" y="0"/>
                </a:cubicBezTo>
                <a:cubicBezTo>
                  <a:pt x="10914471" y="-47961"/>
                  <a:pt x="11101907" y="43078"/>
                  <a:pt x="11499272" y="0"/>
                </a:cubicBezTo>
                <a:cubicBezTo>
                  <a:pt x="11540408" y="163609"/>
                  <a:pt x="11476592" y="297472"/>
                  <a:pt x="11499272" y="406915"/>
                </a:cubicBezTo>
                <a:cubicBezTo>
                  <a:pt x="11521952" y="516359"/>
                  <a:pt x="11498748" y="838917"/>
                  <a:pt x="11499272" y="964332"/>
                </a:cubicBezTo>
                <a:cubicBezTo>
                  <a:pt x="11499796" y="1089747"/>
                  <a:pt x="11464426" y="1234962"/>
                  <a:pt x="11499272" y="1371247"/>
                </a:cubicBezTo>
                <a:cubicBezTo>
                  <a:pt x="11534118" y="1507532"/>
                  <a:pt x="11448165" y="1837217"/>
                  <a:pt x="11499272" y="2029000"/>
                </a:cubicBezTo>
                <a:cubicBezTo>
                  <a:pt x="11550379" y="2220783"/>
                  <a:pt x="11464910" y="2326770"/>
                  <a:pt x="11499272" y="2435915"/>
                </a:cubicBezTo>
                <a:cubicBezTo>
                  <a:pt x="11533634" y="2545061"/>
                  <a:pt x="11498794" y="2950074"/>
                  <a:pt x="11499272" y="3093667"/>
                </a:cubicBezTo>
                <a:cubicBezTo>
                  <a:pt x="11499750" y="3237260"/>
                  <a:pt x="11472003" y="3538448"/>
                  <a:pt x="11499272" y="3701253"/>
                </a:cubicBezTo>
                <a:cubicBezTo>
                  <a:pt x="11526541" y="3864058"/>
                  <a:pt x="11441794" y="3982950"/>
                  <a:pt x="11499272" y="4258670"/>
                </a:cubicBezTo>
                <a:cubicBezTo>
                  <a:pt x="11556750" y="4534390"/>
                  <a:pt x="11442930" y="4800722"/>
                  <a:pt x="11499272" y="5016758"/>
                </a:cubicBezTo>
                <a:cubicBezTo>
                  <a:pt x="11402537" y="5018405"/>
                  <a:pt x="11305142" y="5014767"/>
                  <a:pt x="11154294" y="5016758"/>
                </a:cubicBezTo>
                <a:cubicBezTo>
                  <a:pt x="11003446" y="5018749"/>
                  <a:pt x="10520622" y="5011767"/>
                  <a:pt x="10349345" y="5016758"/>
                </a:cubicBezTo>
                <a:cubicBezTo>
                  <a:pt x="10178068" y="5021749"/>
                  <a:pt x="10060008" y="4968331"/>
                  <a:pt x="9889374" y="5016758"/>
                </a:cubicBezTo>
                <a:cubicBezTo>
                  <a:pt x="9718740" y="5065185"/>
                  <a:pt x="9559964" y="4992096"/>
                  <a:pt x="9429403" y="5016758"/>
                </a:cubicBezTo>
                <a:cubicBezTo>
                  <a:pt x="9298842" y="5041420"/>
                  <a:pt x="9082915" y="4974810"/>
                  <a:pt x="8969432" y="5016758"/>
                </a:cubicBezTo>
                <a:cubicBezTo>
                  <a:pt x="8855949" y="5058706"/>
                  <a:pt x="8591614" y="4982745"/>
                  <a:pt x="8279476" y="5016758"/>
                </a:cubicBezTo>
                <a:cubicBezTo>
                  <a:pt x="7967338" y="5050771"/>
                  <a:pt x="7834226" y="4952638"/>
                  <a:pt x="7704512" y="5016758"/>
                </a:cubicBezTo>
                <a:cubicBezTo>
                  <a:pt x="7574798" y="5080878"/>
                  <a:pt x="7443459" y="4985207"/>
                  <a:pt x="7359534" y="5016758"/>
                </a:cubicBezTo>
                <a:cubicBezTo>
                  <a:pt x="7275609" y="5048309"/>
                  <a:pt x="6943871" y="4971733"/>
                  <a:pt x="6554585" y="5016758"/>
                </a:cubicBezTo>
                <a:cubicBezTo>
                  <a:pt x="6165299" y="5061783"/>
                  <a:pt x="6298197" y="4988003"/>
                  <a:pt x="6209607" y="5016758"/>
                </a:cubicBezTo>
                <a:cubicBezTo>
                  <a:pt x="6121017" y="5045513"/>
                  <a:pt x="6076261" y="4990294"/>
                  <a:pt x="5979621" y="5016758"/>
                </a:cubicBezTo>
                <a:cubicBezTo>
                  <a:pt x="5882981" y="5043222"/>
                  <a:pt x="5622524" y="4987058"/>
                  <a:pt x="5404658" y="5016758"/>
                </a:cubicBezTo>
                <a:cubicBezTo>
                  <a:pt x="5186792" y="5046458"/>
                  <a:pt x="5005421" y="5000651"/>
                  <a:pt x="4829694" y="5016758"/>
                </a:cubicBezTo>
                <a:cubicBezTo>
                  <a:pt x="4653967" y="5032865"/>
                  <a:pt x="4426469" y="5013662"/>
                  <a:pt x="4139738" y="5016758"/>
                </a:cubicBezTo>
                <a:cubicBezTo>
                  <a:pt x="3853007" y="5019854"/>
                  <a:pt x="3661531" y="4950802"/>
                  <a:pt x="3334789" y="5016758"/>
                </a:cubicBezTo>
                <a:cubicBezTo>
                  <a:pt x="3008047" y="5082714"/>
                  <a:pt x="3159637" y="5009439"/>
                  <a:pt x="3104803" y="5016758"/>
                </a:cubicBezTo>
                <a:cubicBezTo>
                  <a:pt x="3049969" y="5024077"/>
                  <a:pt x="2816995" y="4984119"/>
                  <a:pt x="2644833" y="5016758"/>
                </a:cubicBezTo>
                <a:cubicBezTo>
                  <a:pt x="2472671" y="5049397"/>
                  <a:pt x="2298179" y="4986376"/>
                  <a:pt x="2184862" y="5016758"/>
                </a:cubicBezTo>
                <a:cubicBezTo>
                  <a:pt x="2071545" y="5047140"/>
                  <a:pt x="2001361" y="4976793"/>
                  <a:pt x="1839884" y="5016758"/>
                </a:cubicBezTo>
                <a:cubicBezTo>
                  <a:pt x="1678407" y="5056723"/>
                  <a:pt x="1475039" y="5003446"/>
                  <a:pt x="1379913" y="5016758"/>
                </a:cubicBezTo>
                <a:cubicBezTo>
                  <a:pt x="1284787" y="5030070"/>
                  <a:pt x="1035551" y="5014357"/>
                  <a:pt x="919942" y="5016758"/>
                </a:cubicBezTo>
                <a:cubicBezTo>
                  <a:pt x="804333" y="5019159"/>
                  <a:pt x="326264" y="4909500"/>
                  <a:pt x="0" y="5016758"/>
                </a:cubicBezTo>
                <a:cubicBezTo>
                  <a:pt x="-35317" y="4832686"/>
                  <a:pt x="13020" y="4677636"/>
                  <a:pt x="0" y="4559676"/>
                </a:cubicBezTo>
                <a:cubicBezTo>
                  <a:pt x="-13020" y="4441716"/>
                  <a:pt x="42" y="4210384"/>
                  <a:pt x="0" y="4102593"/>
                </a:cubicBezTo>
                <a:cubicBezTo>
                  <a:pt x="-42" y="3994802"/>
                  <a:pt x="61770" y="3735624"/>
                  <a:pt x="0" y="3444840"/>
                </a:cubicBezTo>
                <a:cubicBezTo>
                  <a:pt x="-61770" y="3154056"/>
                  <a:pt x="50153" y="2997131"/>
                  <a:pt x="0" y="2787088"/>
                </a:cubicBezTo>
                <a:cubicBezTo>
                  <a:pt x="-50153" y="2577045"/>
                  <a:pt x="4249" y="2461862"/>
                  <a:pt x="0" y="2380173"/>
                </a:cubicBezTo>
                <a:cubicBezTo>
                  <a:pt x="-4249" y="2298485"/>
                  <a:pt x="31671" y="2107528"/>
                  <a:pt x="0" y="1872923"/>
                </a:cubicBezTo>
                <a:cubicBezTo>
                  <a:pt x="-31671" y="1638318"/>
                  <a:pt x="11758" y="1597972"/>
                  <a:pt x="0" y="1415841"/>
                </a:cubicBezTo>
                <a:cubicBezTo>
                  <a:pt x="-11758" y="1233710"/>
                  <a:pt x="4199" y="1157189"/>
                  <a:pt x="0" y="1008926"/>
                </a:cubicBezTo>
                <a:cubicBezTo>
                  <a:pt x="-4199" y="860663"/>
                  <a:pt x="8534" y="623135"/>
                  <a:pt x="0" y="501676"/>
                </a:cubicBezTo>
                <a:cubicBezTo>
                  <a:pt x="-8534" y="380217"/>
                  <a:pt x="47849" y="238821"/>
                  <a:pt x="0" y="0"/>
                </a:cubicBezTo>
                <a:close/>
              </a:path>
            </a:pathLst>
          </a:custGeom>
          <a:noFill/>
          <a:ln w="38100">
            <a:solidFill>
              <a:srgbClr val="7030A0"/>
            </a:solidFill>
            <a:prstDash val="dash"/>
            <a:extLst>
              <a:ext uri="{C807C97D-BFC1-408E-A445-0C87EB9F89A2}">
                <ask:lineSketchStyleProps xmlns:ask="http://schemas.microsoft.com/office/drawing/2018/sketchyshapes" sd="3625227370">
                  <a:prstGeom prst="rect">
                    <a:avLst/>
                  </a:prstGeom>
                  <ask:type>
                    <ask:lineSketchScribble/>
                  </ask:type>
                </ask:lineSketchStyleProps>
              </a:ext>
            </a:extLst>
          </a:ln>
          <a:effectLst>
            <a:glow rad="228600">
              <a:schemeClr val="accent2">
                <a:satMod val="175000"/>
                <a:alpha val="40000"/>
              </a:schemeClr>
            </a:glow>
          </a:effectLst>
        </p:spPr>
        <p:txBody>
          <a:bodyPr wrap="square">
            <a:spAutoFit/>
          </a:bodyPr>
          <a:lstStyle/>
          <a:p>
            <a:r>
              <a:rPr lang="ja-JP" altLang="en-US" sz="2000" b="0" i="0" dirty="0">
                <a:effectLst/>
                <a:latin typeface="Amasis MT Pro Black" panose="02040A04050005020304" pitchFamily="18" charset="0"/>
                <a:ea typeface="Meiryo" panose="020B0604030504040204" pitchFamily="50" charset="-128"/>
              </a:rPr>
              <a:t>今年、戦略的核戦力における近代兵器のレベルはすでに</a:t>
            </a:r>
            <a:r>
              <a:rPr lang="en-US" altLang="ja-JP" sz="2000" b="0" i="0" dirty="0">
                <a:effectLst/>
                <a:latin typeface="Amasis MT Pro Black" panose="02040A04050005020304" pitchFamily="18" charset="0"/>
                <a:ea typeface="Meiryo" panose="020B0604030504040204" pitchFamily="50" charset="-128"/>
              </a:rPr>
              <a:t>91</a:t>
            </a:r>
            <a:r>
              <a:rPr lang="ja-JP" altLang="en-US" sz="2000" b="0" i="0" dirty="0">
                <a:effectLst/>
                <a:latin typeface="Amasis MT Pro Black" panose="02040A04050005020304" pitchFamily="18" charset="0"/>
                <a:ea typeface="Meiryo" panose="020B0604030504040204" pitchFamily="50" charset="-128"/>
              </a:rPr>
              <a:t>％を超えています。ロシアの戦略ミサイル軍（</a:t>
            </a:r>
            <a:r>
              <a:rPr lang="en-US" altLang="ja-JP" sz="2000" b="0" i="0" dirty="0">
                <a:effectLst/>
                <a:latin typeface="Amasis MT Pro Black" panose="02040A04050005020304" pitchFamily="18" charset="0"/>
                <a:ea typeface="Meiryo" panose="020B0604030504040204" pitchFamily="50" charset="-128"/>
              </a:rPr>
              <a:t>RVSN</a:t>
            </a:r>
            <a:r>
              <a:rPr lang="ja-JP" altLang="en-US" sz="2000" b="0" i="0" dirty="0">
                <a:effectLst/>
                <a:latin typeface="Amasis MT Pro Black" panose="02040A04050005020304" pitchFamily="18" charset="0"/>
                <a:ea typeface="Meiryo" panose="020B0604030504040204" pitchFamily="50" charset="-128"/>
              </a:rPr>
              <a:t>）の連隊は、アヴァンガード極超音速弾頭を備えた最新のミサイルで再武装しています。</a:t>
            </a:r>
            <a:br>
              <a:rPr lang="ja-JP" altLang="en-US" sz="2000" dirty="0">
                <a:latin typeface="Amasis MT Pro Black" panose="02040A04050005020304" pitchFamily="18" charset="0"/>
              </a:rPr>
            </a:br>
            <a:br>
              <a:rPr lang="ja-JP" altLang="en-US" sz="2000" dirty="0">
                <a:latin typeface="Amasis MT Pro Black" panose="02040A04050005020304" pitchFamily="18" charset="0"/>
              </a:rPr>
            </a:br>
            <a:r>
              <a:rPr lang="ja-JP" altLang="en-US" sz="2000" b="0" i="0" dirty="0">
                <a:effectLst/>
                <a:latin typeface="Amasis MT Pro Black" panose="02040A04050005020304" pitchFamily="18" charset="0"/>
                <a:ea typeface="Meiryo" panose="020B0604030504040204" pitchFamily="50" charset="-128"/>
              </a:rPr>
              <a:t>　サーマット大陸間ミサイルは間もなく運用に入る。それによって私たちの計画が変わるわけではありません。部隊は引き続き </a:t>
            </a:r>
            <a:r>
              <a:rPr lang="en-US" altLang="ja-JP" sz="2000" b="0" i="0" dirty="0" err="1">
                <a:effectLst/>
                <a:latin typeface="Amasis MT Pro Black" panose="02040A04050005020304" pitchFamily="18" charset="0"/>
                <a:ea typeface="Meiryo" panose="020B0604030504040204" pitchFamily="50" charset="-128"/>
              </a:rPr>
              <a:t>Iars</a:t>
            </a:r>
            <a:r>
              <a:rPr lang="en-US" altLang="ja-JP" sz="2000" b="0" i="0" dirty="0">
                <a:effectLst/>
                <a:latin typeface="Amasis MT Pro Black" panose="02040A04050005020304" pitchFamily="18" charset="0"/>
                <a:ea typeface="Meiryo" panose="020B0604030504040204" pitchFamily="50" charset="-128"/>
              </a:rPr>
              <a:t> </a:t>
            </a:r>
            <a:r>
              <a:rPr lang="ja-JP" altLang="en-US" sz="2000" b="0" i="0" dirty="0">
                <a:effectLst/>
                <a:latin typeface="Amasis MT Pro Black" panose="02040A04050005020304" pitchFamily="18" charset="0"/>
                <a:ea typeface="Meiryo" panose="020B0604030504040204" pitchFamily="50" charset="-128"/>
              </a:rPr>
              <a:t>ミサイルを受け取ります。</a:t>
            </a:r>
            <a:br>
              <a:rPr lang="ja-JP" altLang="en-US" sz="2000" dirty="0">
                <a:latin typeface="Amasis MT Pro Black" panose="02040A04050005020304" pitchFamily="18" charset="0"/>
              </a:rPr>
            </a:br>
            <a:br>
              <a:rPr lang="ja-JP" altLang="en-US" sz="2000" dirty="0">
                <a:latin typeface="Amasis MT Pro Black" panose="02040A04050005020304" pitchFamily="18" charset="0"/>
              </a:rPr>
            </a:br>
            <a:r>
              <a:rPr lang="ja-JP" altLang="en-US" sz="2000" b="0" i="0" dirty="0">
                <a:effectLst/>
                <a:latin typeface="Amasis MT Pro Black" panose="02040A04050005020304" pitchFamily="18" charset="0"/>
                <a:ea typeface="Meiryo" panose="020B0604030504040204" pitchFamily="50" charset="-128"/>
              </a:rPr>
              <a:t>　今後も世界に類を見ない極超音速ミサイルの開発を進めていきます。</a:t>
            </a:r>
            <a:r>
              <a:rPr lang="en-US" altLang="ja-JP" sz="2000" b="0" i="0" dirty="0">
                <a:effectLst/>
                <a:latin typeface="Amasis MT Pro Black" panose="02040A04050005020304" pitchFamily="18" charset="0"/>
                <a:ea typeface="Meiryo" panose="020B0604030504040204" pitchFamily="50" charset="-128"/>
              </a:rPr>
              <a:t>2023 </a:t>
            </a:r>
            <a:r>
              <a:rPr lang="ja-JP" altLang="en-US" sz="2000" b="0" i="0" dirty="0">
                <a:effectLst/>
                <a:latin typeface="Amasis MT Pro Black" panose="02040A04050005020304" pitchFamily="18" charset="0"/>
                <a:ea typeface="Meiryo" panose="020B0604030504040204" pitchFamily="50" charset="-128"/>
              </a:rPr>
              <a:t>年 </a:t>
            </a:r>
            <a:r>
              <a:rPr lang="en-US" altLang="ja-JP" sz="2000" b="0" i="0" dirty="0">
                <a:effectLst/>
                <a:latin typeface="Amasis MT Pro Black" panose="02040A04050005020304" pitchFamily="18" charset="0"/>
                <a:ea typeface="Meiryo" panose="020B0604030504040204" pitchFamily="50" charset="-128"/>
              </a:rPr>
              <a:t>1 </a:t>
            </a:r>
            <a:r>
              <a:rPr lang="ja-JP" altLang="en-US" sz="2000" b="0" i="0" dirty="0">
                <a:effectLst/>
                <a:latin typeface="Amasis MT Pro Black" panose="02040A04050005020304" pitchFamily="18" charset="0"/>
                <a:ea typeface="Meiryo" panose="020B0604030504040204" pitchFamily="50" charset="-128"/>
              </a:rPr>
              <a:t>月の初めに、アドミラル・ゴルシコフ フリゲートは、世界で比類のない </a:t>
            </a:r>
            <a:r>
              <a:rPr lang="en-US" altLang="ja-JP" sz="2000" b="0" i="0" dirty="0" err="1">
                <a:effectLst/>
                <a:latin typeface="Amasis MT Pro Black" panose="02040A04050005020304" pitchFamily="18" charset="0"/>
                <a:ea typeface="Meiryo" panose="020B0604030504040204" pitchFamily="50" charset="-128"/>
              </a:rPr>
              <a:t>Tsirkon</a:t>
            </a:r>
            <a:r>
              <a:rPr lang="en-US" altLang="ja-JP" sz="2000" b="0" i="0" dirty="0">
                <a:effectLst/>
                <a:latin typeface="Amasis MT Pro Black" panose="02040A04050005020304" pitchFamily="18" charset="0"/>
                <a:ea typeface="Meiryo" panose="020B0604030504040204" pitchFamily="50" charset="-128"/>
              </a:rPr>
              <a:t> </a:t>
            </a:r>
            <a:r>
              <a:rPr lang="ja-JP" altLang="en-US" sz="2000" b="0" i="0" dirty="0">
                <a:effectLst/>
                <a:latin typeface="Amasis MT Pro Black" panose="02040A04050005020304" pitchFamily="18" charset="0"/>
                <a:ea typeface="Meiryo" panose="020B0604030504040204" pitchFamily="50" charset="-128"/>
              </a:rPr>
              <a:t>極超音速海対地ミサイルを搭載して就役します。</a:t>
            </a:r>
            <a:br>
              <a:rPr lang="ja-JP" altLang="en-US" sz="2000" dirty="0">
                <a:latin typeface="Amasis MT Pro Black" panose="02040A04050005020304" pitchFamily="18" charset="0"/>
              </a:rPr>
            </a:br>
            <a:br>
              <a:rPr lang="ja-JP" altLang="en-US" sz="2000" dirty="0">
                <a:latin typeface="Amasis MT Pro Black" panose="02040A04050005020304" pitchFamily="18" charset="0"/>
              </a:rPr>
            </a:br>
            <a:r>
              <a:rPr lang="ja-JP" altLang="en-US" sz="2000" b="0" i="0" dirty="0">
                <a:effectLst/>
                <a:latin typeface="Amasis MT Pro Black" panose="02040A04050005020304" pitchFamily="18" charset="0"/>
                <a:ea typeface="Meiryo" panose="020B0604030504040204" pitchFamily="50" charset="-128"/>
              </a:rPr>
              <a:t>　我々は引き続き最新の兵器で戦略部隊を武装させます。繰り返しますが、計画されたすべての計画は確実に実現されます。</a:t>
            </a:r>
            <a:br>
              <a:rPr lang="ja-JP" altLang="en-US" sz="2000" dirty="0">
                <a:latin typeface="Amasis MT Pro Black" panose="02040A04050005020304" pitchFamily="18" charset="0"/>
              </a:rPr>
            </a:br>
            <a:br>
              <a:rPr lang="ja-JP" altLang="en-US" sz="2000" dirty="0">
                <a:latin typeface="Amasis MT Pro Black" panose="02040A04050005020304" pitchFamily="18" charset="0"/>
              </a:rPr>
            </a:br>
            <a:r>
              <a:rPr lang="ja-JP" altLang="en-US" sz="2000" b="0" i="0" dirty="0">
                <a:effectLst/>
                <a:latin typeface="Amasis MT Pro Black" panose="02040A04050005020304" pitchFamily="18" charset="0"/>
                <a:ea typeface="Meiryo" panose="020B0604030504040204" pitchFamily="50" charset="-128"/>
              </a:rPr>
              <a:t>　次に、現代の防空システムの活動分野での任務中に、戦闘機や爆撃機を含む航空宇宙軍の運用能力を高めることが重要です。</a:t>
            </a:r>
            <a:endParaRPr lang="ja-JP" altLang="en-US" sz="20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463FA34E-D41B-F12C-DA08-44DB90120A0B}"/>
              </a:ext>
            </a:extLst>
          </p:cNvPr>
          <p:cNvSpPr txBox="1"/>
          <p:nvPr/>
        </p:nvSpPr>
        <p:spPr>
          <a:xfrm>
            <a:off x="775856" y="647201"/>
            <a:ext cx="10510980" cy="646331"/>
          </a:xfrm>
          <a:prstGeom prst="rect">
            <a:avLst/>
          </a:prstGeom>
          <a:noFill/>
        </p:spPr>
        <p:txBody>
          <a:bodyPr wrap="square">
            <a:spAutoFit/>
          </a:bodyPr>
          <a:lstStyle/>
          <a:p>
            <a:pPr algn="ctr"/>
            <a:r>
              <a:rPr lang="ja-JP" altLang="en-US" b="0" i="0" dirty="0">
                <a:effectLst/>
                <a:latin typeface="UD デジタル 教科書体 NK-B" panose="02020700000000000000" pitchFamily="18" charset="-128"/>
                <a:ea typeface="UD デジタル 教科書体 NK-B" panose="02020700000000000000" pitchFamily="18" charset="-128"/>
              </a:rPr>
              <a:t>プーチン大統領が国防省の会合に出席。</a:t>
            </a:r>
            <a:endParaRPr lang="en-US" altLang="ja-JP" b="0" i="0" dirty="0">
              <a:effectLst/>
              <a:latin typeface="UD デジタル 教科書体 NK-B" panose="02020700000000000000" pitchFamily="18" charset="-128"/>
              <a:ea typeface="UD デジタル 教科書体 NK-B" panose="02020700000000000000" pitchFamily="18" charset="-128"/>
            </a:endParaRPr>
          </a:p>
          <a:p>
            <a:pPr algn="ctr"/>
            <a:r>
              <a:rPr lang="ja-JP" altLang="en-US" b="0" i="0" dirty="0">
                <a:effectLst/>
                <a:latin typeface="UD デジタル 教科書体 NK-B" panose="02020700000000000000" pitchFamily="18" charset="-128"/>
                <a:ea typeface="UD デジタル 教科書体 NK-B" panose="02020700000000000000" pitchFamily="18" charset="-128"/>
              </a:rPr>
              <a:t>過去</a:t>
            </a:r>
            <a:r>
              <a:rPr lang="en-US" altLang="ja-JP" b="0" i="0" dirty="0">
                <a:effectLst/>
                <a:latin typeface="UD デジタル 教科書体 NK-B" panose="02020700000000000000" pitchFamily="18" charset="-128"/>
                <a:ea typeface="UD デジタル 教科書体 NK-B" panose="02020700000000000000" pitchFamily="18" charset="-128"/>
              </a:rPr>
              <a:t>1</a:t>
            </a:r>
            <a:r>
              <a:rPr lang="ja-JP" altLang="en-US" b="0" i="0" dirty="0">
                <a:effectLst/>
                <a:latin typeface="UD デジタル 教科書体 NK-B" panose="02020700000000000000" pitchFamily="18" charset="-128"/>
                <a:ea typeface="UD デジタル 教科書体 NK-B" panose="02020700000000000000" pitchFamily="18" charset="-128"/>
              </a:rPr>
              <a:t>年間を振り返り、</a:t>
            </a:r>
            <a:r>
              <a:rPr lang="en-US" altLang="ja-JP" b="0" i="0" dirty="0">
                <a:effectLst/>
                <a:latin typeface="UD デジタル 教科書体 NK-B" panose="02020700000000000000" pitchFamily="18" charset="-128"/>
                <a:ea typeface="UD デジタル 教科書体 NK-B" panose="02020700000000000000" pitchFamily="18" charset="-128"/>
              </a:rPr>
              <a:t>2023</a:t>
            </a:r>
            <a:r>
              <a:rPr lang="ja-JP" altLang="en-US" b="0" i="0" dirty="0">
                <a:effectLst/>
                <a:latin typeface="UD デジタル 教科書体 NK-B" panose="02020700000000000000" pitchFamily="18" charset="-128"/>
                <a:ea typeface="UD デジタル 教科書体 NK-B" panose="02020700000000000000" pitchFamily="18" charset="-128"/>
              </a:rPr>
              <a:t>年の軍事目標を設定した</a:t>
            </a:r>
            <a:r>
              <a:rPr lang="en-US" altLang="ja-JP" b="0" i="0" dirty="0">
                <a:effectLst/>
                <a:latin typeface="UD デジタル 教科書体 NK-B" panose="02020700000000000000" pitchFamily="18" charset="-128"/>
                <a:ea typeface="UD デジタル 教科書体 NK-B" panose="02020700000000000000" pitchFamily="18" charset="-128"/>
              </a:rPr>
              <a:t>12</a:t>
            </a:r>
            <a:r>
              <a:rPr lang="ja-JP" altLang="en-US" b="0" i="0" dirty="0">
                <a:effectLst/>
                <a:latin typeface="UD デジタル 教科書体 NK-B" panose="02020700000000000000" pitchFamily="18" charset="-128"/>
                <a:ea typeface="UD デジタル 教科書体 NK-B" panose="02020700000000000000" pitchFamily="18" charset="-128"/>
              </a:rPr>
              <a:t>月</a:t>
            </a:r>
            <a:r>
              <a:rPr lang="en-US" altLang="ja-JP" b="0" i="0" dirty="0">
                <a:effectLst/>
                <a:latin typeface="UD デジタル 教科書体 NK-B" panose="02020700000000000000" pitchFamily="18" charset="-128"/>
                <a:ea typeface="UD デジタル 教科書体 NK-B" panose="02020700000000000000" pitchFamily="18" charset="-128"/>
              </a:rPr>
              <a:t>21</a:t>
            </a:r>
            <a:r>
              <a:rPr lang="ja-JP" altLang="en-US" b="0" i="0" dirty="0">
                <a:effectLst/>
                <a:latin typeface="UD デジタル 教科書体 NK-B" panose="02020700000000000000" pitchFamily="18" charset="-128"/>
                <a:ea typeface="UD デジタル 教科書体 NK-B" panose="02020700000000000000" pitchFamily="18" charset="-128"/>
              </a:rPr>
              <a:t>日のスピーチ</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931FE17E-0B4A-4E6E-87A6-7F2265DCEE54}"/>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プーチン大統領の極超音速弾頭ミサイルに関するスピーチ</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057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1C5DD44A-755A-682B-8DA5-05134FE78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71" y="1533520"/>
            <a:ext cx="5372367" cy="41243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7B0CF78-CA01-3CB7-9095-0FAFF4098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483" y="1533521"/>
            <a:ext cx="6191250" cy="41243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0FEDA42-3C07-4461-0715-CA7E91FE000A}"/>
              </a:ext>
            </a:extLst>
          </p:cNvPr>
          <p:cNvSpPr txBox="1"/>
          <p:nvPr/>
        </p:nvSpPr>
        <p:spPr>
          <a:xfrm>
            <a:off x="7404409" y="1164189"/>
            <a:ext cx="3177168" cy="369332"/>
          </a:xfrm>
          <a:prstGeom prst="rect">
            <a:avLst/>
          </a:prstGeom>
          <a:noFill/>
        </p:spPr>
        <p:txBody>
          <a:bodyPr wrap="square">
            <a:spAutoFit/>
          </a:bodyPr>
          <a:lstStyle/>
          <a:p>
            <a:pPr algn="ctr"/>
            <a:r>
              <a:rPr lang="ru-RU" altLang="ja-JP" b="1" i="0" dirty="0">
                <a:solidFill>
                  <a:srgbClr val="000000"/>
                </a:solidFill>
                <a:effectLst/>
                <a:latin typeface="Times New Roman" panose="02020603050405020304" pitchFamily="18" charset="0"/>
                <a:ea typeface="Meiryo" panose="020B0604030504040204" pitchFamily="50" charset="-128"/>
              </a:rPr>
              <a:t> Фрегат проекта 2235</a:t>
            </a:r>
            <a:endParaRPr lang="ja-JP" altLang="en-US" dirty="0"/>
          </a:p>
        </p:txBody>
      </p:sp>
      <p:sp>
        <p:nvSpPr>
          <p:cNvPr id="5" name="テキスト ボックス 4">
            <a:extLst>
              <a:ext uri="{FF2B5EF4-FFF2-40B4-BE49-F238E27FC236}">
                <a16:creationId xmlns:a16="http://schemas.microsoft.com/office/drawing/2014/main" id="{E5860213-7B16-4AD9-9DD0-AEDF7086D687}"/>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極超音速ミサイル搭載艦</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79007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7526A190-DF04-7AE5-1B19-4F4A2B45D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350"/>
            <a:ext cx="12192000" cy="658971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6DFCAF2-A205-130B-C731-3B5A59BFB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58" y="1815354"/>
            <a:ext cx="11696083" cy="366964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5D9D31A-CC6E-4276-5ADD-0AC7082432BE}"/>
              </a:ext>
            </a:extLst>
          </p:cNvPr>
          <p:cNvSpPr txBox="1"/>
          <p:nvPr/>
        </p:nvSpPr>
        <p:spPr>
          <a:xfrm>
            <a:off x="3003176" y="569572"/>
            <a:ext cx="6185646" cy="646331"/>
          </a:xfrm>
          <a:prstGeom prst="rect">
            <a:avLst/>
          </a:prstGeom>
          <a:noFill/>
        </p:spPr>
        <p:txBody>
          <a:bodyPr wrap="square">
            <a:spAutoFit/>
          </a:bodyPr>
          <a:lstStyle/>
          <a:p>
            <a:pPr algn="ctr"/>
            <a:r>
              <a:rPr lang="ru-RU" altLang="ja-JP" sz="3600" b="1" i="0" dirty="0">
                <a:solidFill>
                  <a:schemeClr val="bg1"/>
                </a:solidFill>
                <a:effectLst/>
                <a:latin typeface="Meiryo UI" panose="020B0604030504040204" pitchFamily="50" charset="-128"/>
                <a:ea typeface="Meiryo UI" panose="020B0604030504040204" pitchFamily="50" charset="-128"/>
              </a:rPr>
              <a:t>Белгород</a:t>
            </a:r>
            <a:endParaRPr lang="ja-JP" altLang="en-US" sz="3600" dirty="0">
              <a:solidFill>
                <a:schemeClr val="bg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B176DF3C-58B4-7CA2-42E7-BF14F20837BB}"/>
              </a:ext>
            </a:extLst>
          </p:cNvPr>
          <p:cNvSpPr txBox="1"/>
          <p:nvPr/>
        </p:nvSpPr>
        <p:spPr>
          <a:xfrm>
            <a:off x="1887069" y="6057595"/>
            <a:ext cx="8417859" cy="461665"/>
          </a:xfrm>
          <a:prstGeom prst="rect">
            <a:avLst/>
          </a:prstGeom>
          <a:noFill/>
        </p:spPr>
        <p:txBody>
          <a:bodyPr wrap="square" rtlCol="0">
            <a:spAutoFit/>
          </a:bodyP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スーパーキャビテーション超高速核魚雷（</a:t>
            </a:r>
            <a:r>
              <a:rPr kumimoji="1" lang="en-US" altLang="ja-JP" sz="2400" dirty="0">
                <a:solidFill>
                  <a:schemeClr val="bg1"/>
                </a:solidFill>
                <a:latin typeface="BIZ UDPゴシック" panose="020B0400000000000000" pitchFamily="50" charset="-128"/>
                <a:ea typeface="BIZ UDPゴシック" panose="020B0400000000000000" pitchFamily="50" charset="-128"/>
              </a:rPr>
              <a:t>200km</a:t>
            </a:r>
            <a:r>
              <a:rPr lang="ja-JP" altLang="en-US" sz="2400" dirty="0">
                <a:solidFill>
                  <a:schemeClr val="bg1"/>
                </a:solidFill>
                <a:latin typeface="BIZ UDPゴシック" panose="020B0400000000000000" pitchFamily="50" charset="-128"/>
                <a:ea typeface="BIZ UDPゴシック" panose="020B0400000000000000" pitchFamily="50" charset="-128"/>
              </a:rPr>
              <a:t>）</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9B822F90-69E2-4DE8-B13C-F37D5B3A1BCD}"/>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ロシアは魚雷も超高速～しかも、原子炉搭載の核魚雷</a:t>
            </a:r>
          </a:p>
        </p:txBody>
      </p:sp>
    </p:spTree>
    <p:extLst>
      <p:ext uri="{BB962C8B-B14F-4D97-AF65-F5344CB8AC3E}">
        <p14:creationId xmlns:p14="http://schemas.microsoft.com/office/powerpoint/2010/main" val="20719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 calcmode="lin" valueType="num">
                                      <p:cBhvr additive="base">
                                        <p:cTn id="7" dur="500" fill="hold"/>
                                        <p:tgtEl>
                                          <p:spTgt spid="4102"/>
                                        </p:tgtEl>
                                        <p:attrNameLst>
                                          <p:attrName>ppt_x</p:attrName>
                                        </p:attrNameLst>
                                      </p:cBhvr>
                                      <p:tavLst>
                                        <p:tav tm="0">
                                          <p:val>
                                            <p:strVal val="#ppt_x"/>
                                          </p:val>
                                        </p:tav>
                                        <p:tav tm="100000">
                                          <p:val>
                                            <p:strVal val="#ppt_x"/>
                                          </p:val>
                                        </p:tav>
                                      </p:tavLst>
                                    </p:anim>
                                    <p:anim calcmode="lin" valueType="num">
                                      <p:cBhvr additive="base">
                                        <p:cTn id="8"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232E32B-5FD7-D4FF-D85A-270DC44FC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589" y="692778"/>
            <a:ext cx="8268822" cy="58421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9819E57-5A0E-BE6D-DB0F-097FAF245F8F}"/>
              </a:ext>
            </a:extLst>
          </p:cNvPr>
          <p:cNvSpPr txBox="1"/>
          <p:nvPr/>
        </p:nvSpPr>
        <p:spPr>
          <a:xfrm>
            <a:off x="3049120" y="6584722"/>
            <a:ext cx="6098240"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https://blog-imgs-120.fc2.com/r/y/b/rybachii/18-0302a.png</a:t>
            </a:r>
            <a:endParaRPr lang="ja-JP" altLang="en-US" sz="14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5295DD62-59A9-4B07-BF78-113ED29C8C5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液体金属（鉛ビスマス合金）冷却原子炉搭載の大洋多目的システム</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12823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UAP</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C39900B4-726B-39BF-C2A2-4C347AD7DD83}"/>
              </a:ext>
            </a:extLst>
          </p:cNvPr>
          <p:cNvPicPr>
            <a:picLocks noChangeAspect="1"/>
          </p:cNvPicPr>
          <p:nvPr/>
        </p:nvPicPr>
        <p:blipFill>
          <a:blip r:embed="rId2"/>
          <a:stretch>
            <a:fillRect/>
          </a:stretch>
        </p:blipFill>
        <p:spPr>
          <a:xfrm>
            <a:off x="0" y="523221"/>
            <a:ext cx="8573919" cy="6334780"/>
          </a:xfrm>
          <a:prstGeom prst="rect">
            <a:avLst/>
          </a:prstGeom>
        </p:spPr>
      </p:pic>
      <p:sp>
        <p:nvSpPr>
          <p:cNvPr id="8" name="テキスト ボックス 7">
            <a:extLst>
              <a:ext uri="{FF2B5EF4-FFF2-40B4-BE49-F238E27FC236}">
                <a16:creationId xmlns:a16="http://schemas.microsoft.com/office/drawing/2014/main" id="{6F8324FA-A56B-66DC-7788-FDCB6007A870}"/>
              </a:ext>
            </a:extLst>
          </p:cNvPr>
          <p:cNvSpPr txBox="1"/>
          <p:nvPr/>
        </p:nvSpPr>
        <p:spPr>
          <a:xfrm>
            <a:off x="1241651" y="6531700"/>
            <a:ext cx="6094206" cy="369332"/>
          </a:xfrm>
          <a:prstGeom prst="rect">
            <a:avLst/>
          </a:prstGeom>
          <a:noFill/>
        </p:spPr>
        <p:txBody>
          <a:bodyPr wrap="square">
            <a:spAutoFit/>
          </a:bodyPr>
          <a:lstStyle/>
          <a:p>
            <a:r>
              <a:rPr lang="en-US" altLang="ja-JP" dirty="0">
                <a:solidFill>
                  <a:schemeClr val="bg1"/>
                </a:solidFill>
                <a:latin typeface="Amasis MT Pro Medium" panose="02040604050005020304" pitchFamily="18" charset="0"/>
              </a:rPr>
              <a:t>https://www.bbc.com/news/world-us-canada-64252340</a:t>
            </a:r>
            <a:endParaRPr lang="ja-JP" altLang="en-US" dirty="0">
              <a:solidFill>
                <a:schemeClr val="bg1"/>
              </a:solidFill>
              <a:latin typeface="Amasis MT Pro Medium" panose="02040604050005020304" pitchFamily="18" charset="0"/>
            </a:endParaRPr>
          </a:p>
        </p:txBody>
      </p:sp>
      <p:pic>
        <p:nvPicPr>
          <p:cNvPr id="3076" name="Picture 4" descr="自然は脈動する ヴィクトル・シャウベルガーの驚くべき洞察">
            <a:extLst>
              <a:ext uri="{FF2B5EF4-FFF2-40B4-BE49-F238E27FC236}">
                <a16:creationId xmlns:a16="http://schemas.microsoft.com/office/drawing/2014/main" id="{694DACA6-21B4-9664-F90C-D7A549ABA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561" y="1692985"/>
            <a:ext cx="3334796" cy="453028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08DCDDFE-E6E7-0E49-77F1-B50FCB126D7D}"/>
              </a:ext>
            </a:extLst>
          </p:cNvPr>
          <p:cNvSpPr txBox="1"/>
          <p:nvPr/>
        </p:nvSpPr>
        <p:spPr>
          <a:xfrm>
            <a:off x="8595439" y="6223274"/>
            <a:ext cx="3506916" cy="261610"/>
          </a:xfrm>
          <a:prstGeom prst="rect">
            <a:avLst/>
          </a:prstGeom>
          <a:noFill/>
        </p:spPr>
        <p:txBody>
          <a:bodyPr wrap="square">
            <a:spAutoFit/>
          </a:bodyPr>
          <a:lstStyle/>
          <a:p>
            <a:pPr algn="ctr"/>
            <a:r>
              <a:rPr lang="en-US" altLang="ja-JP" sz="1100" dirty="0">
                <a:latin typeface="Amasis MT Pro Medium" panose="02040604050005020304" pitchFamily="18" charset="0"/>
              </a:rPr>
              <a:t>https://honto.jp/netstore/pd-book_02998969.html</a:t>
            </a:r>
            <a:endParaRPr lang="ja-JP" altLang="en-US" sz="1100" dirty="0">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935DD6B9-7794-EA91-EB6F-541A3DC9D8B1}"/>
              </a:ext>
            </a:extLst>
          </p:cNvPr>
          <p:cNvSpPr txBox="1"/>
          <p:nvPr/>
        </p:nvSpPr>
        <p:spPr>
          <a:xfrm>
            <a:off x="6672430" y="188450"/>
            <a:ext cx="5096435" cy="184666"/>
          </a:xfrm>
          <a:prstGeom prst="rect">
            <a:avLst/>
          </a:prstGeom>
          <a:noFill/>
        </p:spPr>
        <p:txBody>
          <a:bodyPr wrap="square">
            <a:spAutoFit/>
          </a:bodyPr>
          <a:lstStyle/>
          <a:p>
            <a:pPr algn="ctr"/>
            <a:r>
              <a:rPr lang="en-US" altLang="ja-JP" sz="600" dirty="0">
                <a:solidFill>
                  <a:schemeClr val="bg1"/>
                </a:solidFill>
                <a:latin typeface="BIZ UDPゴシック" panose="020B0400000000000000" pitchFamily="50" charset="-128"/>
                <a:ea typeface="BIZ UDPゴシック" panose="020B0400000000000000" pitchFamily="50" charset="-128"/>
              </a:rPr>
              <a:t>https://www.dni.gov/files/ODNI/documents/assessments/Unclassified-2022-Annual-Report-UAP.pdf</a:t>
            </a:r>
            <a:endParaRPr lang="ja-JP" altLang="en-US" sz="6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54294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6">
                    <a:lumMod val="20000"/>
                    <a:lumOff val="80000"/>
                  </a:schemeClr>
                </a:solidFill>
                <a:latin typeface="Meiryo UI" panose="020B0604030504040204" pitchFamily="50" charset="-128"/>
                <a:ea typeface="Meiryo UI" panose="020B0604030504040204" pitchFamily="50" charset="-128"/>
              </a:rPr>
              <a:t>４</a:t>
            </a:r>
          </a:p>
        </p:txBody>
      </p:sp>
      <p:sp>
        <p:nvSpPr>
          <p:cNvPr id="3" name="テキスト ボックス 2"/>
          <p:cNvSpPr txBox="1"/>
          <p:nvPr/>
        </p:nvSpPr>
        <p:spPr>
          <a:xfrm>
            <a:off x="1415753"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過去展望</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958053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pic>
        <p:nvPicPr>
          <p:cNvPr id="1026" name="Picture 2">
            <a:extLst>
              <a:ext uri="{FF2B5EF4-FFF2-40B4-BE49-F238E27FC236}">
                <a16:creationId xmlns:a16="http://schemas.microsoft.com/office/drawing/2014/main" id="{14BA7DED-9577-43B5-AB53-CFCCFB9E55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0811" y="1965594"/>
            <a:ext cx="1322294" cy="1322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C245440-0971-4744-A0B6-F86DB020D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72" y="3781110"/>
            <a:ext cx="3884238" cy="2251409"/>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942026B0-3ED2-4B79-A57A-D06BDA9A76D3}"/>
              </a:ext>
            </a:extLst>
          </p:cNvPr>
          <p:cNvSpPr txBox="1"/>
          <p:nvPr/>
        </p:nvSpPr>
        <p:spPr>
          <a:xfrm>
            <a:off x="531566" y="6032518"/>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（出典）ジャパンアーカイブズ</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https://jaa2100.org/entry/detail/055138.html</a:t>
            </a:r>
            <a:endParaRPr lang="ja-JP" altLang="en-US" sz="10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D743A981-7EA5-41E8-82BC-06C8D76CF05A}"/>
              </a:ext>
            </a:extLst>
          </p:cNvPr>
          <p:cNvSpPr txBox="1"/>
          <p:nvPr/>
        </p:nvSpPr>
        <p:spPr>
          <a:xfrm>
            <a:off x="561272" y="3570112"/>
            <a:ext cx="3884238" cy="246221"/>
          </a:xfrm>
          <a:prstGeom prst="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1902</a:t>
            </a:r>
            <a:r>
              <a:rPr lang="ja-JP" altLang="en-US" sz="1000" b="1" dirty="0">
                <a:latin typeface="Meiryo UI" panose="020B0604030504040204" pitchFamily="50" charset="-128"/>
                <a:ea typeface="Meiryo UI" panose="020B0604030504040204" pitchFamily="50" charset="-128"/>
              </a:rPr>
              <a:t>年（明治</a:t>
            </a:r>
            <a:r>
              <a:rPr lang="en-US" altLang="ja-JP" sz="1000" b="1" dirty="0">
                <a:latin typeface="Meiryo UI" panose="020B0604030504040204" pitchFamily="50" charset="-128"/>
                <a:ea typeface="Meiryo UI" panose="020B0604030504040204" pitchFamily="50" charset="-128"/>
              </a:rPr>
              <a:t>35</a:t>
            </a:r>
            <a:r>
              <a:rPr lang="ja-JP" altLang="en-US" sz="1000" b="1" dirty="0">
                <a:latin typeface="Meiryo UI" panose="020B0604030504040204" pitchFamily="50" charset="-128"/>
                <a:ea typeface="Meiryo UI" panose="020B0604030504040204" pitchFamily="50" charset="-128"/>
              </a:rPr>
              <a:t>年）三井物産本社（日本橋一丁目</a:t>
            </a:r>
            <a:r>
              <a:rPr lang="en-US" altLang="ja-JP" sz="1000" b="1" dirty="0">
                <a:latin typeface="Meiryo UI" panose="020B0604030504040204" pitchFamily="50" charset="-128"/>
                <a:ea typeface="Meiryo UI" panose="020B0604030504040204" pitchFamily="50" charset="-128"/>
              </a:rPr>
              <a:t>1</a:t>
            </a:r>
            <a:r>
              <a:rPr lang="ja-JP" altLang="en-US" sz="1000" b="1" dirty="0">
                <a:latin typeface="Meiryo UI" panose="020B0604030504040204" pitchFamily="50" charset="-128"/>
                <a:ea typeface="Meiryo UI" panose="020B0604030504040204" pitchFamily="50" charset="-128"/>
              </a:rPr>
              <a:t>番）</a:t>
            </a:r>
          </a:p>
        </p:txBody>
      </p:sp>
      <p:sp>
        <p:nvSpPr>
          <p:cNvPr id="14" name="テキスト ボックス 13">
            <a:extLst>
              <a:ext uri="{FF2B5EF4-FFF2-40B4-BE49-F238E27FC236}">
                <a16:creationId xmlns:a16="http://schemas.microsoft.com/office/drawing/2014/main" id="{B5D356A1-8585-485F-B9E7-76A1509D78D7}"/>
              </a:ext>
            </a:extLst>
          </p:cNvPr>
          <p:cNvSpPr txBox="1"/>
          <p:nvPr/>
        </p:nvSpPr>
        <p:spPr>
          <a:xfrm>
            <a:off x="2670553" y="1375110"/>
            <a:ext cx="902811"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rPr>
              <a:t>日本</a:t>
            </a:r>
          </a:p>
        </p:txBody>
      </p:sp>
      <p:cxnSp>
        <p:nvCxnSpPr>
          <p:cNvPr id="16" name="直線矢印コネクタ 15">
            <a:extLst>
              <a:ext uri="{FF2B5EF4-FFF2-40B4-BE49-F238E27FC236}">
                <a16:creationId xmlns:a16="http://schemas.microsoft.com/office/drawing/2014/main" id="{4F0DDAEF-59B3-4D17-8927-8376895FFFC4}"/>
              </a:ext>
            </a:extLst>
          </p:cNvPr>
          <p:cNvCxnSpPr>
            <a:cxnSpLocks/>
            <a:stCxn id="14" idx="3"/>
          </p:cNvCxnSpPr>
          <p:nvPr/>
        </p:nvCxnSpPr>
        <p:spPr>
          <a:xfrm>
            <a:off x="3573364" y="1636720"/>
            <a:ext cx="4718989" cy="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F735F3D-0104-403F-B1AD-2414FFF879F7}"/>
              </a:ext>
            </a:extLst>
          </p:cNvPr>
          <p:cNvSpPr txBox="1"/>
          <p:nvPr/>
        </p:nvSpPr>
        <p:spPr>
          <a:xfrm>
            <a:off x="8293746" y="1375110"/>
            <a:ext cx="902811" cy="523220"/>
          </a:xfrm>
          <a:prstGeom prst="rect">
            <a:avLst/>
          </a:prstGeom>
          <a:noFill/>
        </p:spPr>
        <p:txBody>
          <a:bodyPr wrap="none" rtlCol="0">
            <a:spAutoFit/>
          </a:bodyPr>
          <a:lstStyle/>
          <a:p>
            <a:r>
              <a:rPr lang="ja-JP" altLang="en-US" sz="2800" b="1" dirty="0">
                <a:latin typeface="Meiryo UI" panose="020B0604030504040204" pitchFamily="50" charset="-128"/>
                <a:ea typeface="Meiryo UI" panose="020B0604030504040204" pitchFamily="50" charset="-128"/>
              </a:rPr>
              <a:t>上海</a:t>
            </a:r>
            <a:endParaRPr kumimoji="1" lang="ja-JP" altLang="en-US" sz="2800" b="1" dirty="0">
              <a:latin typeface="Meiryo UI" panose="020B0604030504040204" pitchFamily="50" charset="-128"/>
              <a:ea typeface="Meiryo UI" panose="020B0604030504040204" pitchFamily="50" charset="-128"/>
            </a:endParaRPr>
          </a:p>
        </p:txBody>
      </p:sp>
      <p:pic>
        <p:nvPicPr>
          <p:cNvPr id="1030" name="Picture 6" descr="旧三井物産1">
            <a:extLst>
              <a:ext uri="{FF2B5EF4-FFF2-40B4-BE49-F238E27FC236}">
                <a16:creationId xmlns:a16="http://schemas.microsoft.com/office/drawing/2014/main" id="{57D25892-9147-462E-A0C0-349BF463D3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0424" y="3781110"/>
            <a:ext cx="3002398" cy="2251408"/>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A00016D1-5550-46DC-96C1-53C173DC0674}"/>
              </a:ext>
            </a:extLst>
          </p:cNvPr>
          <p:cNvSpPr txBox="1"/>
          <p:nvPr/>
        </p:nvSpPr>
        <p:spPr>
          <a:xfrm>
            <a:off x="8346125" y="3554841"/>
            <a:ext cx="3002398"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旧三井物産上海支店（四川中路</a:t>
            </a:r>
            <a:r>
              <a:rPr lang="en-US" altLang="ja-JP" sz="1000" b="1" dirty="0">
                <a:latin typeface="Meiryo UI" panose="020B0604030504040204" pitchFamily="50" charset="-128"/>
                <a:ea typeface="Meiryo UI" panose="020B0604030504040204" pitchFamily="50" charset="-128"/>
              </a:rPr>
              <a:t>175</a:t>
            </a:r>
            <a:r>
              <a:rPr lang="ja-JP" altLang="en-US" sz="1000" b="1" dirty="0">
                <a:latin typeface="Meiryo UI" panose="020B0604030504040204" pitchFamily="50" charset="-128"/>
                <a:ea typeface="Meiryo UI" panose="020B0604030504040204" pitchFamily="50" charset="-128"/>
              </a:rPr>
              <a:t>号）</a:t>
            </a:r>
          </a:p>
        </p:txBody>
      </p:sp>
      <p:sp>
        <p:nvSpPr>
          <p:cNvPr id="31" name="テキスト ボックス 30">
            <a:extLst>
              <a:ext uri="{FF2B5EF4-FFF2-40B4-BE49-F238E27FC236}">
                <a16:creationId xmlns:a16="http://schemas.microsoft.com/office/drawing/2014/main" id="{2B2342A1-6500-431F-BC94-9C11C42601AA}"/>
              </a:ext>
            </a:extLst>
          </p:cNvPr>
          <p:cNvSpPr txBox="1"/>
          <p:nvPr/>
        </p:nvSpPr>
        <p:spPr>
          <a:xfrm>
            <a:off x="8217087" y="6018276"/>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（出典）上海今様</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http://shanghaiimayou.blog.fc2.com/blog-entry-22.html</a:t>
            </a:r>
            <a:endParaRPr lang="ja-JP" altLang="en-US" sz="1000" dirty="0">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2297CD4D-567B-469D-A2D7-A9F7832B95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4004" y="1965594"/>
            <a:ext cx="1322294" cy="132229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A74BEAA3-F116-467A-8AB4-B8DBEFE0DBDE}"/>
              </a:ext>
            </a:extLst>
          </p:cNvPr>
          <p:cNvSpPr txBox="1"/>
          <p:nvPr/>
        </p:nvSpPr>
        <p:spPr>
          <a:xfrm>
            <a:off x="0" y="3010889"/>
            <a:ext cx="2393576"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生文</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タングステン</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トン購入</a:t>
            </a:r>
          </a:p>
        </p:txBody>
      </p:sp>
      <p:sp>
        <p:nvSpPr>
          <p:cNvPr id="22" name="矢印: 上 21">
            <a:extLst>
              <a:ext uri="{FF2B5EF4-FFF2-40B4-BE49-F238E27FC236}">
                <a16:creationId xmlns:a16="http://schemas.microsoft.com/office/drawing/2014/main" id="{3E5D8C61-DE70-46D9-8ADB-29C2A2639233}"/>
              </a:ext>
            </a:extLst>
          </p:cNvPr>
          <p:cNvSpPr/>
          <p:nvPr/>
        </p:nvSpPr>
        <p:spPr>
          <a:xfrm>
            <a:off x="1021062" y="1743120"/>
            <a:ext cx="351451" cy="12664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06E74CD3-A8DE-4ACC-BC4C-B37C75F8B08A}"/>
              </a:ext>
            </a:extLst>
          </p:cNvPr>
          <p:cNvSpPr txBox="1"/>
          <p:nvPr/>
        </p:nvSpPr>
        <p:spPr>
          <a:xfrm>
            <a:off x="53214" y="1096789"/>
            <a:ext cx="2393576" cy="646331"/>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暗号文</a:t>
            </a:r>
            <a:r>
              <a:rPr kumimoji="1" lang="en-US" altLang="ja-JP" sz="1200" dirty="0">
                <a:latin typeface="Meiryo UI" panose="020B0604030504040204" pitchFamily="50" charset="-128"/>
                <a:ea typeface="Meiryo UI" panose="020B0604030504040204" pitchFamily="50" charset="-128"/>
              </a:rPr>
              <a:t>】</a:t>
            </a:r>
          </a:p>
          <a:p>
            <a:pPr algn="ctr"/>
            <a:r>
              <a:rPr lang="en-US" altLang="ja-JP" sz="1200" dirty="0">
                <a:latin typeface="Meiryo UI" panose="020B0604030504040204" pitchFamily="50" charset="-128"/>
                <a:ea typeface="Meiryo UI" panose="020B0604030504040204" pitchFamily="50" charset="-128"/>
              </a:rPr>
              <a:t>2846 4420 3179 6052</a:t>
            </a:r>
          </a:p>
          <a:p>
            <a:pPr algn="ctr"/>
            <a:r>
              <a:rPr kumimoji="1" lang="ja-JP" altLang="en-US" sz="1200" dirty="0">
                <a:latin typeface="Meiryo UI" panose="020B0604030504040204" pitchFamily="50" charset="-128"/>
                <a:ea typeface="Meiryo UI" panose="020B0604030504040204" pitchFamily="50" charset="-128"/>
              </a:rPr>
              <a:t>タン　</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　カイ</a:t>
            </a:r>
          </a:p>
        </p:txBody>
      </p:sp>
      <p:sp>
        <p:nvSpPr>
          <p:cNvPr id="37" name="矢印: 上 36">
            <a:extLst>
              <a:ext uri="{FF2B5EF4-FFF2-40B4-BE49-F238E27FC236}">
                <a16:creationId xmlns:a16="http://schemas.microsoft.com/office/drawing/2014/main" id="{1218A2FE-60A0-4864-975F-244FC7C6655E}"/>
              </a:ext>
            </a:extLst>
          </p:cNvPr>
          <p:cNvSpPr/>
          <p:nvPr/>
        </p:nvSpPr>
        <p:spPr>
          <a:xfrm rot="10800000">
            <a:off x="10587527" y="1831350"/>
            <a:ext cx="351451" cy="1322294"/>
          </a:xfrm>
          <a:prstGeom prs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E1DDF20-1A54-4B7A-ADC3-3CB862A07CFD}"/>
              </a:ext>
            </a:extLst>
          </p:cNvPr>
          <p:cNvSpPr txBox="1"/>
          <p:nvPr/>
        </p:nvSpPr>
        <p:spPr>
          <a:xfrm>
            <a:off x="9566465" y="3118755"/>
            <a:ext cx="2393576"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生文</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タングステン</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トン購入</a:t>
            </a:r>
          </a:p>
        </p:txBody>
      </p:sp>
      <p:sp>
        <p:nvSpPr>
          <p:cNvPr id="39" name="テキスト ボックス 38">
            <a:extLst>
              <a:ext uri="{FF2B5EF4-FFF2-40B4-BE49-F238E27FC236}">
                <a16:creationId xmlns:a16="http://schemas.microsoft.com/office/drawing/2014/main" id="{4C4D4832-D1B3-4F51-B092-CF6C2910BDB7}"/>
              </a:ext>
            </a:extLst>
          </p:cNvPr>
          <p:cNvSpPr txBox="1"/>
          <p:nvPr/>
        </p:nvSpPr>
        <p:spPr>
          <a:xfrm>
            <a:off x="581417" y="2255535"/>
            <a:ext cx="1261884" cy="523220"/>
          </a:xfrm>
          <a:prstGeom prst="rect">
            <a:avLst/>
          </a:prstGeom>
          <a:noFill/>
          <a:ln>
            <a:solidFill>
              <a:srgbClr val="C00000"/>
            </a:solidFill>
          </a:ln>
        </p:spPr>
        <p:txBody>
          <a:bodyPr wrap="none" rtlCol="0">
            <a:spAutoFit/>
          </a:bodyPr>
          <a:lstStyle/>
          <a:p>
            <a:r>
              <a:rPr lang="ja-JP" altLang="en-US" sz="2800" b="1" dirty="0">
                <a:latin typeface="Meiryo UI" panose="020B0604030504040204" pitchFamily="50" charset="-128"/>
                <a:ea typeface="Meiryo UI" panose="020B0604030504040204" pitchFamily="50" charset="-128"/>
              </a:rPr>
              <a:t>暗号化</a:t>
            </a:r>
            <a:endParaRPr kumimoji="1" lang="ja-JP" altLang="en-US" sz="2800" b="1"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814CE217-C13F-48D2-B096-DD9C2C161BDB}"/>
              </a:ext>
            </a:extLst>
          </p:cNvPr>
          <p:cNvSpPr txBox="1"/>
          <p:nvPr/>
        </p:nvSpPr>
        <p:spPr>
          <a:xfrm>
            <a:off x="10132311" y="2158873"/>
            <a:ext cx="1261884" cy="523220"/>
          </a:xfrm>
          <a:prstGeom prst="rect">
            <a:avLst/>
          </a:prstGeom>
          <a:noFill/>
          <a:ln>
            <a:solidFill>
              <a:srgbClr val="C00000"/>
            </a:solidFill>
          </a:ln>
        </p:spPr>
        <p:txBody>
          <a:bodyPr wrap="none" rtlCol="0">
            <a:spAutoFit/>
          </a:bodyPr>
          <a:lstStyle/>
          <a:p>
            <a:r>
              <a:rPr lang="ja-JP" altLang="en-US" sz="2800" b="1" dirty="0">
                <a:latin typeface="Meiryo UI" panose="020B0604030504040204" pitchFamily="50" charset="-128"/>
                <a:ea typeface="Meiryo UI" panose="020B0604030504040204" pitchFamily="50" charset="-128"/>
              </a:rPr>
              <a:t>復号化</a:t>
            </a:r>
            <a:endParaRPr kumimoji="1" lang="ja-JP" altLang="en-US" sz="2800" b="1" dirty="0">
              <a:latin typeface="Meiryo UI" panose="020B0604030504040204" pitchFamily="50" charset="-128"/>
              <a:ea typeface="Meiryo UI" panose="020B0604030504040204" pitchFamily="50" charset="-128"/>
            </a:endParaRPr>
          </a:p>
        </p:txBody>
      </p:sp>
      <p:pic>
        <p:nvPicPr>
          <p:cNvPr id="41" name="図 1">
            <a:extLst>
              <a:ext uri="{FF2B5EF4-FFF2-40B4-BE49-F238E27FC236}">
                <a16:creationId xmlns:a16="http://schemas.microsoft.com/office/drawing/2014/main" id="{88AAA900-EF8A-41E3-BE39-850811F3DF1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33700" y="2029001"/>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図 1">
            <a:extLst>
              <a:ext uri="{FF2B5EF4-FFF2-40B4-BE49-F238E27FC236}">
                <a16:creationId xmlns:a16="http://schemas.microsoft.com/office/drawing/2014/main" id="{544F0EE0-27E3-443A-A679-3F216BBD50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73675" y="2029001"/>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テキスト ボックス 42">
            <a:extLst>
              <a:ext uri="{FF2B5EF4-FFF2-40B4-BE49-F238E27FC236}">
                <a16:creationId xmlns:a16="http://schemas.microsoft.com/office/drawing/2014/main" id="{07405EB9-4A61-4D25-9CB6-F6BA7F96828A}"/>
              </a:ext>
            </a:extLst>
          </p:cNvPr>
          <p:cNvSpPr txBox="1"/>
          <p:nvPr/>
        </p:nvSpPr>
        <p:spPr>
          <a:xfrm>
            <a:off x="5029073" y="2517145"/>
            <a:ext cx="1684435" cy="707886"/>
          </a:xfrm>
          <a:prstGeom prst="rect">
            <a:avLst/>
          </a:prstGeom>
          <a:noFill/>
          <a:ln>
            <a:noFill/>
          </a:ln>
        </p:spPr>
        <p:txBody>
          <a:bodyPr wrap="square" rtlCol="0">
            <a:spAutoFit/>
          </a:bodyPr>
          <a:lstStyle/>
          <a:p>
            <a:pPr algn="ctr"/>
            <a:r>
              <a:rPr lang="ja-JP" altLang="en-US" sz="2000" b="1" dirty="0">
                <a:solidFill>
                  <a:srgbClr val="FF0000"/>
                </a:solidFill>
                <a:latin typeface="Meiryo UI" panose="020B0604030504040204" pitchFamily="50" charset="-128"/>
                <a:ea typeface="Meiryo UI" panose="020B0604030504040204" pitchFamily="50" charset="-128"/>
              </a:rPr>
              <a:t>同じ暗号帳</a:t>
            </a:r>
            <a:endParaRPr lang="en-US" altLang="ja-JP" sz="2000" b="1" dirty="0">
              <a:solidFill>
                <a:srgbClr val="FF0000"/>
              </a:solidFill>
              <a:latin typeface="Meiryo UI" panose="020B0604030504040204" pitchFamily="50" charset="-128"/>
              <a:ea typeface="Meiryo UI" panose="020B0604030504040204" pitchFamily="50" charset="-128"/>
            </a:endParaRPr>
          </a:p>
          <a:p>
            <a:pPr algn="ctr"/>
            <a:r>
              <a:rPr lang="ja-JP" altLang="en-US" sz="2000" b="1" dirty="0">
                <a:solidFill>
                  <a:srgbClr val="FF0000"/>
                </a:solidFill>
                <a:latin typeface="Meiryo UI" panose="020B0604030504040204" pitchFamily="50" charset="-128"/>
                <a:ea typeface="Meiryo UI" panose="020B0604030504040204" pitchFamily="50" charset="-128"/>
              </a:rPr>
              <a:t>同じ乱数表</a:t>
            </a:r>
            <a:endParaRPr kumimoji="1" lang="ja-JP" altLang="en-US" sz="2000" b="1" dirty="0">
              <a:solidFill>
                <a:srgbClr val="FF0000"/>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EF3E76AE-D1B6-4FD3-A901-585C06864BE5}"/>
              </a:ext>
            </a:extLst>
          </p:cNvPr>
          <p:cNvSpPr/>
          <p:nvPr/>
        </p:nvSpPr>
        <p:spPr>
          <a:xfrm>
            <a:off x="6526075" y="2572230"/>
            <a:ext cx="239984" cy="2899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6BEDCBAD-5D75-4CEC-9E8D-757043286F27}"/>
              </a:ext>
            </a:extLst>
          </p:cNvPr>
          <p:cNvSpPr/>
          <p:nvPr/>
        </p:nvSpPr>
        <p:spPr>
          <a:xfrm rot="10800000">
            <a:off x="4957835" y="2572230"/>
            <a:ext cx="239984" cy="2899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1FD6896-1256-4CC2-A2F7-5486A073BB19}"/>
              </a:ext>
            </a:extLst>
          </p:cNvPr>
          <p:cNvSpPr txBox="1"/>
          <p:nvPr/>
        </p:nvSpPr>
        <p:spPr>
          <a:xfrm>
            <a:off x="4213567" y="1308052"/>
            <a:ext cx="3505791"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明治</a:t>
            </a:r>
            <a:r>
              <a:rPr kumimoji="1" lang="en-US" altLang="ja-JP" sz="1400" dirty="0">
                <a:latin typeface="Meiryo UI" panose="020B0604030504040204" pitchFamily="50" charset="-128"/>
                <a:ea typeface="Meiryo UI" panose="020B0604030504040204" pitchFamily="50" charset="-128"/>
              </a:rPr>
              <a:t>4</a:t>
            </a:r>
            <a:r>
              <a:rPr kumimoji="1" lang="ja-JP" altLang="en-US" sz="1400" dirty="0">
                <a:latin typeface="Meiryo UI" panose="020B0604030504040204" pitchFamily="50" charset="-128"/>
                <a:ea typeface="Meiryo UI" panose="020B0604030504040204" pitchFamily="50" charset="-128"/>
              </a:rPr>
              <a:t>年　長崎＝上海　海底線</a:t>
            </a:r>
          </a:p>
        </p:txBody>
      </p:sp>
      <p:sp>
        <p:nvSpPr>
          <p:cNvPr id="47" name="テキスト ボックス 46">
            <a:extLst>
              <a:ext uri="{FF2B5EF4-FFF2-40B4-BE49-F238E27FC236}">
                <a16:creationId xmlns:a16="http://schemas.microsoft.com/office/drawing/2014/main" id="{75190BA7-80D6-4ADA-892F-0A2F63A9C8E5}"/>
              </a:ext>
            </a:extLst>
          </p:cNvPr>
          <p:cNvSpPr txBox="1"/>
          <p:nvPr/>
        </p:nvSpPr>
        <p:spPr>
          <a:xfrm>
            <a:off x="5359772" y="1636720"/>
            <a:ext cx="1431944"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モールス信号</a:t>
            </a:r>
          </a:p>
        </p:txBody>
      </p:sp>
      <p:sp>
        <p:nvSpPr>
          <p:cNvPr id="48" name="テキスト ボックス 47">
            <a:extLst>
              <a:ext uri="{FF2B5EF4-FFF2-40B4-BE49-F238E27FC236}">
                <a16:creationId xmlns:a16="http://schemas.microsoft.com/office/drawing/2014/main" id="{36F8918E-4D1F-45A8-9709-0A1B6D991C10}"/>
              </a:ext>
            </a:extLst>
          </p:cNvPr>
          <p:cNvSpPr txBox="1"/>
          <p:nvPr/>
        </p:nvSpPr>
        <p:spPr>
          <a:xfrm>
            <a:off x="4900051" y="3287888"/>
            <a:ext cx="3183953" cy="600164"/>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国内用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電信秘語</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明治</a:t>
            </a:r>
            <a:r>
              <a:rPr lang="en-US" altLang="ja-JP" sz="1100" dirty="0">
                <a:latin typeface="Meiryo UI" panose="020B0604030504040204" pitchFamily="50" charset="-128"/>
                <a:ea typeface="Meiryo UI" panose="020B0604030504040204" pitchFamily="50" charset="-128"/>
              </a:rPr>
              <a:t>9</a:t>
            </a:r>
            <a:r>
              <a:rPr lang="ja-JP" altLang="en-US" sz="1100" dirty="0">
                <a:latin typeface="Meiryo UI" panose="020B0604030504040204" pitchFamily="50" charset="-128"/>
                <a:ea typeface="Meiryo UI" panose="020B0604030504040204" pitchFamily="50" charset="-128"/>
              </a:rPr>
              <a:t>年</a:t>
            </a:r>
            <a:endParaRPr lang="en-US" altLang="ja-JP" sz="1100" dirty="0">
              <a:latin typeface="Meiryo UI" panose="020B0604030504040204" pitchFamily="50" charset="-128"/>
              <a:ea typeface="Meiryo UI" panose="020B0604030504040204" pitchFamily="50" charset="-128"/>
            </a:endParaRPr>
          </a:p>
          <a:p>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海外用 </a:t>
            </a:r>
            <a:r>
              <a:rPr kumimoji="1" lang="en-US" altLang="ja-JP" sz="1100" dirty="0">
                <a:latin typeface="Meiryo UI" panose="020B0604030504040204" pitchFamily="50" charset="-128"/>
                <a:ea typeface="Meiryo UI" panose="020B0604030504040204" pitchFamily="50" charset="-128"/>
              </a:rPr>
              <a:t>『Private Code Mitsui Bussan Kaisha』</a:t>
            </a:r>
            <a:endParaRPr kumimoji="1" lang="ja-JP" altLang="en-US" sz="1100" dirty="0">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6DD9D95F-6030-436A-BCEC-12A0B9352470}"/>
              </a:ext>
            </a:extLst>
          </p:cNvPr>
          <p:cNvPicPr>
            <a:picLocks noChangeAspect="1"/>
          </p:cNvPicPr>
          <p:nvPr/>
        </p:nvPicPr>
        <p:blipFill>
          <a:blip r:embed="rId7"/>
          <a:stretch>
            <a:fillRect/>
          </a:stretch>
        </p:blipFill>
        <p:spPr>
          <a:xfrm>
            <a:off x="4568291" y="4414181"/>
            <a:ext cx="3648796" cy="1618337"/>
          </a:xfrm>
          <a:prstGeom prst="rect">
            <a:avLst/>
          </a:prstGeom>
        </p:spPr>
      </p:pic>
      <p:sp>
        <p:nvSpPr>
          <p:cNvPr id="50" name="テキスト ボックス 49">
            <a:extLst>
              <a:ext uri="{FF2B5EF4-FFF2-40B4-BE49-F238E27FC236}">
                <a16:creationId xmlns:a16="http://schemas.microsoft.com/office/drawing/2014/main" id="{EBC500EB-2359-4DFF-8AE8-CEAB5EF58E0A}"/>
              </a:ext>
            </a:extLst>
          </p:cNvPr>
          <p:cNvSpPr txBox="1"/>
          <p:nvPr/>
        </p:nvSpPr>
        <p:spPr>
          <a:xfrm>
            <a:off x="9472114" y="1214458"/>
            <a:ext cx="2393576" cy="646331"/>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暗号文</a:t>
            </a:r>
            <a:r>
              <a:rPr kumimoji="1" lang="en-US" altLang="ja-JP" sz="1200" dirty="0">
                <a:latin typeface="Meiryo UI" panose="020B0604030504040204" pitchFamily="50" charset="-128"/>
                <a:ea typeface="Meiryo UI" panose="020B0604030504040204" pitchFamily="50" charset="-128"/>
              </a:rPr>
              <a:t>】</a:t>
            </a:r>
          </a:p>
          <a:p>
            <a:pPr algn="ctr"/>
            <a:r>
              <a:rPr lang="en-US" altLang="ja-JP" sz="1200" dirty="0">
                <a:latin typeface="Meiryo UI" panose="020B0604030504040204" pitchFamily="50" charset="-128"/>
                <a:ea typeface="Meiryo UI" panose="020B0604030504040204" pitchFamily="50" charset="-128"/>
              </a:rPr>
              <a:t>2846 4420 3179 6052</a:t>
            </a:r>
          </a:p>
          <a:p>
            <a:pPr algn="ctr"/>
            <a:r>
              <a:rPr kumimoji="1" lang="ja-JP" altLang="en-US" sz="1200" dirty="0">
                <a:latin typeface="Meiryo UI" panose="020B0604030504040204" pitchFamily="50" charset="-128"/>
                <a:ea typeface="Meiryo UI" panose="020B0604030504040204" pitchFamily="50" charset="-128"/>
              </a:rPr>
              <a:t>タン　</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　カイ</a:t>
            </a:r>
          </a:p>
        </p:txBody>
      </p:sp>
      <p:sp>
        <p:nvSpPr>
          <p:cNvPr id="51" name="テキスト ボックス 50">
            <a:extLst>
              <a:ext uri="{FF2B5EF4-FFF2-40B4-BE49-F238E27FC236}">
                <a16:creationId xmlns:a16="http://schemas.microsoft.com/office/drawing/2014/main" id="{4435F836-24BF-491B-BB96-E94C64CA3E01}"/>
              </a:ext>
            </a:extLst>
          </p:cNvPr>
          <p:cNvSpPr txBox="1"/>
          <p:nvPr/>
        </p:nvSpPr>
        <p:spPr>
          <a:xfrm>
            <a:off x="8567229" y="493597"/>
            <a:ext cx="3183953" cy="600164"/>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明治</a:t>
            </a:r>
            <a:r>
              <a:rPr lang="en-US" altLang="ja-JP" sz="1100" dirty="0">
                <a:latin typeface="Meiryo UI" panose="020B0604030504040204" pitchFamily="50" charset="-128"/>
                <a:ea typeface="Meiryo UI" panose="020B0604030504040204" pitchFamily="50" charset="-128"/>
              </a:rPr>
              <a:t>34</a:t>
            </a:r>
            <a:r>
              <a:rPr lang="ja-JP" altLang="en-US" sz="1100" dirty="0">
                <a:latin typeface="Meiryo UI" panose="020B0604030504040204" pitchFamily="50" charset="-128"/>
                <a:ea typeface="Meiryo UI" panose="020B0604030504040204" pitchFamily="50" charset="-128"/>
              </a:rPr>
              <a:t>年下半期の上海支店における電信発着数</a:t>
            </a:r>
            <a:endParaRPr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●出電：</a:t>
            </a:r>
            <a:r>
              <a:rPr kumimoji="1" lang="en-US" altLang="ja-JP" sz="1100" dirty="0">
                <a:latin typeface="Meiryo UI" panose="020B0604030504040204" pitchFamily="50" charset="-128"/>
                <a:ea typeface="Meiryo UI" panose="020B0604030504040204" pitchFamily="50" charset="-128"/>
              </a:rPr>
              <a:t>2,683</a:t>
            </a:r>
          </a:p>
          <a:p>
            <a:r>
              <a:rPr lang="ja-JP" altLang="en-US" sz="1100" dirty="0">
                <a:latin typeface="Meiryo UI" panose="020B0604030504040204" pitchFamily="50" charset="-128"/>
                <a:ea typeface="Meiryo UI" panose="020B0604030504040204" pitchFamily="50" charset="-128"/>
              </a:rPr>
              <a:t>〇来電：</a:t>
            </a:r>
            <a:r>
              <a:rPr lang="en-US" altLang="ja-JP" sz="1100" dirty="0">
                <a:latin typeface="Meiryo UI" panose="020B0604030504040204" pitchFamily="50" charset="-128"/>
                <a:ea typeface="Meiryo UI" panose="020B0604030504040204" pitchFamily="50" charset="-128"/>
              </a:rPr>
              <a:t>2,574</a:t>
            </a:r>
            <a:endParaRPr kumimoji="1" lang="ja-JP" altLang="en-US" sz="1100" dirty="0">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79421EA0-4DF9-4A12-A805-F37DFDF85A40}"/>
              </a:ext>
            </a:extLst>
          </p:cNvPr>
          <p:cNvCxnSpPr>
            <a:cxnSpLocks/>
            <a:endCxn id="28" idx="0"/>
          </p:cNvCxnSpPr>
          <p:nvPr/>
        </p:nvCxnSpPr>
        <p:spPr>
          <a:xfrm>
            <a:off x="8745151" y="1078087"/>
            <a:ext cx="1" cy="297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E148D56-FBF5-436C-BE3F-67F418FC5240}"/>
              </a:ext>
            </a:extLst>
          </p:cNvPr>
          <p:cNvSpPr txBox="1"/>
          <p:nvPr/>
        </p:nvSpPr>
        <p:spPr>
          <a:xfrm>
            <a:off x="1491199" y="6490942"/>
            <a:ext cx="9936600" cy="430887"/>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参照資料：平井岳哉　</a:t>
            </a:r>
            <a:r>
              <a:rPr lang="en-US" altLang="ja-JP" sz="1100" dirty="0">
                <a:latin typeface="Meiryo UI" panose="020B0604030504040204" pitchFamily="50" charset="-128"/>
                <a:ea typeface="Meiryo UI" panose="020B0604030504040204" pitchFamily="50" charset="-128"/>
              </a:rPr>
              <a:t>2014</a:t>
            </a:r>
            <a:r>
              <a:rPr lang="ja-JP" altLang="en-US" sz="1100" dirty="0">
                <a:latin typeface="Meiryo UI" panose="020B0604030504040204" pitchFamily="50" charset="-128"/>
                <a:ea typeface="Meiryo UI" panose="020B0604030504040204" pitchFamily="50" charset="-128"/>
              </a:rPr>
              <a:t>年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三井物産における電信利用</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rPr>
              <a:t>https://dokkyo.repo.nii.ac.jp/?action=repository_action_common_download&amp;item_id=263&amp;item_no=1&amp;attribute_id=22&amp;file_no=1</a:t>
            </a:r>
            <a:endParaRPr kumimoji="1" lang="ja-JP" altLang="en-US" sz="12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3795CE83-1C64-49CA-9B2A-74AB039A4C8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旧三井物産と暗号通信・・・実は量子暗号と方式は同じ</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4D12FAC-976B-4B4B-A462-21C776278501}"/>
              </a:ext>
            </a:extLst>
          </p:cNvPr>
          <p:cNvSpPr txBox="1"/>
          <p:nvPr/>
        </p:nvSpPr>
        <p:spPr>
          <a:xfrm>
            <a:off x="5198820" y="1957647"/>
            <a:ext cx="1381959" cy="523220"/>
          </a:xfrm>
          <a:prstGeom prst="rect">
            <a:avLst/>
          </a:prstGeom>
          <a:noFill/>
        </p:spPr>
        <p:txBody>
          <a:bodyPr wrap="square" rtlCol="0">
            <a:spAutoFit/>
          </a:bodyPr>
          <a:lstStyle/>
          <a:p>
            <a:pPr algn="ctr"/>
            <a:r>
              <a:rPr kumimoji="1" lang="ja-JP" altLang="en-US" sz="2800" b="1" dirty="0">
                <a:solidFill>
                  <a:srgbClr val="7030A0"/>
                </a:solidFill>
                <a:latin typeface="BIZ UDPゴシック" panose="020B0400000000000000" pitchFamily="50" charset="-128"/>
                <a:ea typeface="BIZ UDPゴシック" panose="020B0400000000000000" pitchFamily="50" charset="-128"/>
              </a:rPr>
              <a:t>暗号鍵</a:t>
            </a:r>
          </a:p>
        </p:txBody>
      </p:sp>
    </p:spTree>
    <p:extLst>
      <p:ext uri="{BB962C8B-B14F-4D97-AF65-F5344CB8AC3E}">
        <p14:creationId xmlns:p14="http://schemas.microsoft.com/office/powerpoint/2010/main" val="139243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8" name="object 31">
            <a:extLst>
              <a:ext uri="{FF2B5EF4-FFF2-40B4-BE49-F238E27FC236}">
                <a16:creationId xmlns:a16="http://schemas.microsoft.com/office/drawing/2014/main" id="{6BAAA750-F7DB-4711-9D6B-7567EBD0A415}"/>
              </a:ext>
            </a:extLst>
          </p:cNvPr>
          <p:cNvGrpSpPr/>
          <p:nvPr/>
        </p:nvGrpSpPr>
        <p:grpSpPr>
          <a:xfrm>
            <a:off x="116542" y="5118043"/>
            <a:ext cx="6428740" cy="1626235"/>
            <a:chOff x="0" y="5216652"/>
            <a:chExt cx="6428740" cy="1626235"/>
          </a:xfrm>
        </p:grpSpPr>
        <p:pic>
          <p:nvPicPr>
            <p:cNvPr id="59" name="object 32">
              <a:extLst>
                <a:ext uri="{FF2B5EF4-FFF2-40B4-BE49-F238E27FC236}">
                  <a16:creationId xmlns:a16="http://schemas.microsoft.com/office/drawing/2014/main" id="{5C921EC4-C89B-49B3-ABA8-26E1A3376953}"/>
                </a:ext>
              </a:extLst>
            </p:cNvPr>
            <p:cNvPicPr/>
            <p:nvPr/>
          </p:nvPicPr>
          <p:blipFill>
            <a:blip r:embed="rId2" cstate="print"/>
            <a:stretch>
              <a:fillRect/>
            </a:stretch>
          </p:blipFill>
          <p:spPr>
            <a:xfrm>
              <a:off x="3467099" y="5216652"/>
              <a:ext cx="2961047" cy="1621515"/>
            </a:xfrm>
            <a:prstGeom prst="rect">
              <a:avLst/>
            </a:prstGeom>
          </p:spPr>
        </p:pic>
        <p:pic>
          <p:nvPicPr>
            <p:cNvPr id="60" name="object 33">
              <a:extLst>
                <a:ext uri="{FF2B5EF4-FFF2-40B4-BE49-F238E27FC236}">
                  <a16:creationId xmlns:a16="http://schemas.microsoft.com/office/drawing/2014/main" id="{5D5BCE33-087F-4142-9E3A-4633D1A6B6A1}"/>
                </a:ext>
              </a:extLst>
            </p:cNvPr>
            <p:cNvPicPr/>
            <p:nvPr/>
          </p:nvPicPr>
          <p:blipFill>
            <a:blip r:embed="rId3" cstate="print"/>
            <a:stretch>
              <a:fillRect/>
            </a:stretch>
          </p:blipFill>
          <p:spPr>
            <a:xfrm>
              <a:off x="0" y="5218176"/>
              <a:ext cx="3401643" cy="1624615"/>
            </a:xfrm>
            <a:prstGeom prst="rect">
              <a:avLst/>
            </a:prstGeom>
          </p:spPr>
        </p:pic>
      </p:grpSp>
      <p:sp>
        <p:nvSpPr>
          <p:cNvPr id="61" name="object 34">
            <a:extLst>
              <a:ext uri="{FF2B5EF4-FFF2-40B4-BE49-F238E27FC236}">
                <a16:creationId xmlns:a16="http://schemas.microsoft.com/office/drawing/2014/main" id="{1CB78309-728C-4508-9C99-715BE12A3366}"/>
              </a:ext>
            </a:extLst>
          </p:cNvPr>
          <p:cNvSpPr txBox="1"/>
          <p:nvPr/>
        </p:nvSpPr>
        <p:spPr>
          <a:xfrm>
            <a:off x="877394" y="6432029"/>
            <a:ext cx="537845" cy="330835"/>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UD Digi Kyokasho NK-B" panose="02020700000000000000" pitchFamily="18" charset="-128"/>
                <a:ea typeface="UD Digi Kyokasho NK-B" panose="02020700000000000000" pitchFamily="18" charset="-128"/>
                <a:cs typeface="ＭＳ ゴシック"/>
              </a:rPr>
              <a:t>合肥</a:t>
            </a:r>
            <a:endParaRPr sz="2000" dirty="0">
              <a:latin typeface="UD Digi Kyokasho NK-B" panose="02020700000000000000" pitchFamily="18" charset="-128"/>
              <a:ea typeface="UD Digi Kyokasho NK-B" panose="02020700000000000000" pitchFamily="18" charset="-128"/>
              <a:cs typeface="ＭＳ ゴシック"/>
            </a:endParaRPr>
          </a:p>
        </p:txBody>
      </p:sp>
      <p:sp>
        <p:nvSpPr>
          <p:cNvPr id="62" name="object 35">
            <a:extLst>
              <a:ext uri="{FF2B5EF4-FFF2-40B4-BE49-F238E27FC236}">
                <a16:creationId xmlns:a16="http://schemas.microsoft.com/office/drawing/2014/main" id="{0112DC8D-5CFB-4CA2-9DB1-C4EFA7855DCD}"/>
              </a:ext>
            </a:extLst>
          </p:cNvPr>
          <p:cNvSpPr txBox="1"/>
          <p:nvPr/>
        </p:nvSpPr>
        <p:spPr>
          <a:xfrm>
            <a:off x="4070013" y="6425844"/>
            <a:ext cx="537845"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chemeClr val="bg1"/>
                </a:solidFill>
                <a:latin typeface="UD Digi Kyokasho NK-B" panose="02020700000000000000" pitchFamily="18" charset="-128"/>
                <a:ea typeface="UD Digi Kyokasho NK-B" panose="02020700000000000000" pitchFamily="18" charset="-128"/>
                <a:cs typeface="ＭＳ ゴシック"/>
              </a:rPr>
              <a:t>済南</a:t>
            </a:r>
            <a:endParaRPr sz="2000" dirty="0">
              <a:solidFill>
                <a:schemeClr val="bg1"/>
              </a:solidFill>
              <a:latin typeface="UD Digi Kyokasho NK-B" panose="02020700000000000000" pitchFamily="18" charset="-128"/>
              <a:ea typeface="UD Digi Kyokasho NK-B" panose="02020700000000000000" pitchFamily="18" charset="-128"/>
              <a:cs typeface="ＭＳ ゴシック"/>
            </a:endParaRPr>
          </a:p>
        </p:txBody>
      </p:sp>
      <p:sp>
        <p:nvSpPr>
          <p:cNvPr id="63" name="object 36">
            <a:extLst>
              <a:ext uri="{FF2B5EF4-FFF2-40B4-BE49-F238E27FC236}">
                <a16:creationId xmlns:a16="http://schemas.microsoft.com/office/drawing/2014/main" id="{2863492F-2290-4446-921D-D04051AFBFC8}"/>
              </a:ext>
            </a:extLst>
          </p:cNvPr>
          <p:cNvSpPr txBox="1"/>
          <p:nvPr/>
        </p:nvSpPr>
        <p:spPr>
          <a:xfrm>
            <a:off x="1432528" y="6450188"/>
            <a:ext cx="1733331" cy="289182"/>
          </a:xfrm>
          <a:prstGeom prst="rect">
            <a:avLst/>
          </a:prstGeom>
        </p:spPr>
        <p:txBody>
          <a:bodyPr vert="horz" wrap="square" lIns="0" tIns="12065" rIns="0" bIns="0" rtlCol="0">
            <a:spAutoFit/>
          </a:bodyPr>
          <a:lstStyle/>
          <a:p>
            <a:pPr marL="12700">
              <a:lnSpc>
                <a:spcPct val="100000"/>
              </a:lnSpc>
              <a:spcBef>
                <a:spcPts val="95"/>
              </a:spcBef>
            </a:pPr>
            <a:r>
              <a:rPr b="1" spc="5" dirty="0" err="1">
                <a:latin typeface="UD Digi Kyokasho NK-B" panose="02020700000000000000" pitchFamily="18" charset="-128"/>
                <a:ea typeface="UD Digi Kyokasho NK-B" panose="02020700000000000000" pitchFamily="18" charset="-128"/>
                <a:cs typeface="ＭＳ ゴシック"/>
              </a:rPr>
              <a:t>量子</a:t>
            </a:r>
            <a:r>
              <a:rPr b="1" spc="-5" dirty="0" err="1">
                <a:latin typeface="UD Digi Kyokasho NK-B" panose="02020700000000000000" pitchFamily="18" charset="-128"/>
                <a:ea typeface="UD Digi Kyokasho NK-B" panose="02020700000000000000" pitchFamily="18" charset="-128"/>
                <a:cs typeface="ＭＳ ゴシック"/>
              </a:rPr>
              <a:t>ネ</a:t>
            </a:r>
            <a:r>
              <a:rPr b="1" spc="5" dirty="0" err="1">
                <a:latin typeface="UD Digi Kyokasho NK-B" panose="02020700000000000000" pitchFamily="18" charset="-128"/>
                <a:ea typeface="UD Digi Kyokasho NK-B" panose="02020700000000000000" pitchFamily="18" charset="-128"/>
                <a:cs typeface="ＭＳ ゴシック"/>
              </a:rPr>
              <a:t>ッ</a:t>
            </a:r>
            <a:r>
              <a:rPr b="1" spc="-5" dirty="0" err="1">
                <a:latin typeface="UD Digi Kyokasho NK-B" panose="02020700000000000000" pitchFamily="18" charset="-128"/>
                <a:ea typeface="UD Digi Kyokasho NK-B" panose="02020700000000000000" pitchFamily="18" charset="-128"/>
                <a:cs typeface="ＭＳ ゴシック"/>
              </a:rPr>
              <a:t>トワ</a:t>
            </a:r>
            <a:r>
              <a:rPr b="1" spc="5" dirty="0" err="1">
                <a:latin typeface="UD Digi Kyokasho NK-B" panose="02020700000000000000" pitchFamily="18" charset="-128"/>
                <a:ea typeface="UD Digi Kyokasho NK-B" panose="02020700000000000000" pitchFamily="18" charset="-128"/>
                <a:cs typeface="ＭＳ ゴシック"/>
              </a:rPr>
              <a:t>ー</a:t>
            </a:r>
            <a:r>
              <a:rPr b="1" spc="-15" dirty="0" err="1">
                <a:latin typeface="UD Digi Kyokasho NK-B" panose="02020700000000000000" pitchFamily="18" charset="-128"/>
                <a:ea typeface="UD Digi Kyokasho NK-B" panose="02020700000000000000" pitchFamily="18" charset="-128"/>
                <a:cs typeface="ＭＳ ゴシック"/>
              </a:rPr>
              <a:t>ク</a:t>
            </a:r>
            <a:endParaRPr dirty="0">
              <a:latin typeface="UD Digi Kyokasho NK-B" panose="02020700000000000000" pitchFamily="18" charset="-128"/>
              <a:ea typeface="UD Digi Kyokasho NK-B" panose="02020700000000000000" pitchFamily="18" charset="-128"/>
              <a:cs typeface="ＭＳ ゴシック"/>
            </a:endParaRPr>
          </a:p>
        </p:txBody>
      </p:sp>
      <p:pic>
        <p:nvPicPr>
          <p:cNvPr id="70" name="object 6">
            <a:extLst>
              <a:ext uri="{FF2B5EF4-FFF2-40B4-BE49-F238E27FC236}">
                <a16:creationId xmlns:a16="http://schemas.microsoft.com/office/drawing/2014/main" id="{42ABA65A-89CD-4CA8-A514-44B83FDFBA7A}"/>
              </a:ext>
            </a:extLst>
          </p:cNvPr>
          <p:cNvPicPr/>
          <p:nvPr/>
        </p:nvPicPr>
        <p:blipFill>
          <a:blip r:embed="rId4" cstate="print"/>
          <a:stretch>
            <a:fillRect/>
          </a:stretch>
        </p:blipFill>
        <p:spPr>
          <a:xfrm>
            <a:off x="114054" y="991785"/>
            <a:ext cx="5887687" cy="4094585"/>
          </a:xfrm>
          <a:prstGeom prst="rect">
            <a:avLst/>
          </a:prstGeom>
        </p:spPr>
      </p:pic>
      <p:sp>
        <p:nvSpPr>
          <p:cNvPr id="71" name="object 12">
            <a:extLst>
              <a:ext uri="{FF2B5EF4-FFF2-40B4-BE49-F238E27FC236}">
                <a16:creationId xmlns:a16="http://schemas.microsoft.com/office/drawing/2014/main" id="{F3730355-B5AF-487A-BA1C-585FD70CCACF}"/>
              </a:ext>
            </a:extLst>
          </p:cNvPr>
          <p:cNvSpPr txBox="1"/>
          <p:nvPr/>
        </p:nvSpPr>
        <p:spPr>
          <a:xfrm>
            <a:off x="203554" y="1091538"/>
            <a:ext cx="4404305" cy="641842"/>
          </a:xfrm>
          <a:prstGeom prst="rect">
            <a:avLst/>
          </a:prstGeom>
        </p:spPr>
        <p:txBody>
          <a:bodyPr vert="horz" wrap="square" lIns="0" tIns="13335" rIns="0" bIns="0" rtlCol="0">
            <a:spAutoFit/>
          </a:bodyPr>
          <a:lstStyle/>
          <a:p>
            <a:pPr marL="12700">
              <a:lnSpc>
                <a:spcPct val="100000"/>
              </a:lnSpc>
              <a:spcBef>
                <a:spcPts val="105"/>
              </a:spcBef>
            </a:pPr>
            <a:r>
              <a:rPr lang="ja-JP" altLang="en-US" sz="2000" spc="10" dirty="0">
                <a:solidFill>
                  <a:schemeClr val="bg1"/>
                </a:solidFill>
                <a:latin typeface="UD Digi Kyokasho NK-B" panose="02020700000000000000" pitchFamily="18" charset="-128"/>
                <a:ea typeface="UD Digi Kyokasho NK-B" panose="02020700000000000000" pitchFamily="18" charset="-128"/>
                <a:cs typeface="HG明朝B"/>
              </a:rPr>
              <a:t>量子暗号通信衛星</a:t>
            </a:r>
            <a:endParaRPr lang="en-US" altLang="ja-JP" sz="2000" spc="10" dirty="0">
              <a:solidFill>
                <a:schemeClr val="bg1"/>
              </a:solidFill>
              <a:latin typeface="UD Digi Kyokasho NK-B" panose="02020700000000000000" pitchFamily="18" charset="-128"/>
              <a:ea typeface="UD Digi Kyokasho NK-B" panose="02020700000000000000" pitchFamily="18" charset="-128"/>
              <a:cs typeface="HG明朝B"/>
            </a:endParaRPr>
          </a:p>
          <a:p>
            <a:pPr marL="12700">
              <a:lnSpc>
                <a:spcPct val="100000"/>
              </a:lnSpc>
              <a:spcBef>
                <a:spcPts val="105"/>
              </a:spcBef>
            </a:pPr>
            <a:r>
              <a:rPr lang="ja-JP" altLang="en-US" sz="2000" spc="10" dirty="0">
                <a:solidFill>
                  <a:schemeClr val="bg1"/>
                </a:solidFill>
                <a:latin typeface="UD Digi Kyokasho NK-B" panose="02020700000000000000" pitchFamily="18" charset="-128"/>
                <a:ea typeface="UD Digi Kyokasho NK-B" panose="02020700000000000000" pitchFamily="18" charset="-128"/>
                <a:cs typeface="HG明朝B"/>
              </a:rPr>
              <a:t>　　　</a:t>
            </a:r>
            <a:r>
              <a:rPr lang="en-US" altLang="ja-JP" sz="2000" spc="10" dirty="0">
                <a:solidFill>
                  <a:schemeClr val="bg1"/>
                </a:solidFill>
                <a:latin typeface="UD Digi Kyokasho NK-B" panose="02020700000000000000" pitchFamily="18" charset="-128"/>
                <a:ea typeface="UD Digi Kyokasho NK-B" panose="02020700000000000000" pitchFamily="18" charset="-128"/>
                <a:cs typeface="HG明朝B"/>
              </a:rPr>
              <a:t>『</a:t>
            </a:r>
            <a:r>
              <a:rPr lang="ja-JP" altLang="en-US" sz="2000" spc="10" dirty="0">
                <a:solidFill>
                  <a:schemeClr val="bg1"/>
                </a:solidFill>
                <a:latin typeface="UD Digi Kyokasho NK-B" panose="02020700000000000000" pitchFamily="18" charset="-128"/>
                <a:ea typeface="UD Digi Kyokasho NK-B" panose="02020700000000000000" pitchFamily="18" charset="-128"/>
                <a:cs typeface="HG明朝B"/>
              </a:rPr>
              <a:t>墨子号</a:t>
            </a:r>
            <a:r>
              <a:rPr lang="en-US" altLang="ja-JP" sz="2000" spc="10" dirty="0">
                <a:solidFill>
                  <a:schemeClr val="bg1"/>
                </a:solidFill>
                <a:latin typeface="UD Digi Kyokasho NK-B" panose="02020700000000000000" pitchFamily="18" charset="-128"/>
                <a:ea typeface="UD Digi Kyokasho NK-B" panose="02020700000000000000" pitchFamily="18" charset="-128"/>
                <a:cs typeface="HG明朝B"/>
              </a:rPr>
              <a:t>』</a:t>
            </a:r>
            <a:endParaRPr sz="2000" dirty="0">
              <a:solidFill>
                <a:schemeClr val="bg1"/>
              </a:solidFill>
              <a:latin typeface="UD Digi Kyokasho NK-B" panose="02020700000000000000" pitchFamily="18" charset="-128"/>
              <a:ea typeface="UD Digi Kyokasho NK-B" panose="02020700000000000000" pitchFamily="18" charset="-128"/>
              <a:cs typeface="HG明朝B"/>
            </a:endParaRPr>
          </a:p>
        </p:txBody>
      </p:sp>
      <p:grpSp>
        <p:nvGrpSpPr>
          <p:cNvPr id="72" name="object 3">
            <a:extLst>
              <a:ext uri="{FF2B5EF4-FFF2-40B4-BE49-F238E27FC236}">
                <a16:creationId xmlns:a16="http://schemas.microsoft.com/office/drawing/2014/main" id="{342A412E-76FF-434C-88DC-7BBBCEE1B9E4}"/>
              </a:ext>
            </a:extLst>
          </p:cNvPr>
          <p:cNvGrpSpPr/>
          <p:nvPr/>
        </p:nvGrpSpPr>
        <p:grpSpPr>
          <a:xfrm>
            <a:off x="6610144" y="5125122"/>
            <a:ext cx="2632468" cy="1594635"/>
            <a:chOff x="0" y="1377696"/>
            <a:chExt cx="9144000" cy="5141976"/>
          </a:xfrm>
        </p:grpSpPr>
        <p:pic>
          <p:nvPicPr>
            <p:cNvPr id="73" name="object 5">
              <a:extLst>
                <a:ext uri="{FF2B5EF4-FFF2-40B4-BE49-F238E27FC236}">
                  <a16:creationId xmlns:a16="http://schemas.microsoft.com/office/drawing/2014/main" id="{4C9FBB79-FF6D-4A5E-89B1-5132597E7E91}"/>
                </a:ext>
              </a:extLst>
            </p:cNvPr>
            <p:cNvPicPr/>
            <p:nvPr/>
          </p:nvPicPr>
          <p:blipFill>
            <a:blip r:embed="rId5" cstate="print"/>
            <a:stretch>
              <a:fillRect/>
            </a:stretch>
          </p:blipFill>
          <p:spPr>
            <a:xfrm>
              <a:off x="0" y="1377696"/>
              <a:ext cx="9144000" cy="5141976"/>
            </a:xfrm>
            <a:prstGeom prst="rect">
              <a:avLst/>
            </a:prstGeom>
          </p:spPr>
        </p:pic>
        <p:pic>
          <p:nvPicPr>
            <p:cNvPr id="74" name="object 6">
              <a:extLst>
                <a:ext uri="{FF2B5EF4-FFF2-40B4-BE49-F238E27FC236}">
                  <a16:creationId xmlns:a16="http://schemas.microsoft.com/office/drawing/2014/main" id="{0A7F799D-8466-437F-93E2-9E13CBD58E14}"/>
                </a:ext>
              </a:extLst>
            </p:cNvPr>
            <p:cNvPicPr/>
            <p:nvPr/>
          </p:nvPicPr>
          <p:blipFill>
            <a:blip r:embed="rId6" cstate="print"/>
            <a:stretch>
              <a:fillRect/>
            </a:stretch>
          </p:blipFill>
          <p:spPr>
            <a:xfrm>
              <a:off x="7200900" y="4576572"/>
              <a:ext cx="1943100" cy="1943100"/>
            </a:xfrm>
            <a:prstGeom prst="rect">
              <a:avLst/>
            </a:prstGeom>
          </p:spPr>
        </p:pic>
      </p:grpSp>
      <p:sp>
        <p:nvSpPr>
          <p:cNvPr id="75" name="object 12">
            <a:extLst>
              <a:ext uri="{FF2B5EF4-FFF2-40B4-BE49-F238E27FC236}">
                <a16:creationId xmlns:a16="http://schemas.microsoft.com/office/drawing/2014/main" id="{FB16A3DA-1F78-4C21-85B9-DD1797026D52}"/>
              </a:ext>
            </a:extLst>
          </p:cNvPr>
          <p:cNvSpPr txBox="1"/>
          <p:nvPr/>
        </p:nvSpPr>
        <p:spPr>
          <a:xfrm>
            <a:off x="6610145" y="6463284"/>
            <a:ext cx="2667044" cy="259686"/>
          </a:xfrm>
          <a:prstGeom prst="rect">
            <a:avLst/>
          </a:prstGeom>
        </p:spPr>
        <p:txBody>
          <a:bodyPr vert="horz" wrap="square" lIns="0" tIns="13335" rIns="0" bIns="0" rtlCol="0">
            <a:spAutoFit/>
          </a:bodyPr>
          <a:lstStyle/>
          <a:p>
            <a:pPr marL="12700" algn="ctr">
              <a:lnSpc>
                <a:spcPct val="100000"/>
              </a:lnSpc>
              <a:spcBef>
                <a:spcPts val="105"/>
              </a:spcBef>
            </a:pPr>
            <a:r>
              <a:rPr lang="ja-JP" altLang="en-US" sz="1600" spc="10" dirty="0">
                <a:solidFill>
                  <a:schemeClr val="bg1"/>
                </a:solidFill>
                <a:latin typeface="UD Digi Kyokasho NK-B" panose="02020700000000000000" pitchFamily="18" charset="-128"/>
                <a:ea typeface="UD Digi Kyokasho NK-B" panose="02020700000000000000" pitchFamily="18" charset="-128"/>
                <a:cs typeface="HG明朝B"/>
              </a:rPr>
              <a:t>量子応用研究センター</a:t>
            </a:r>
            <a:endParaRPr sz="1600" dirty="0">
              <a:solidFill>
                <a:schemeClr val="bg1"/>
              </a:solidFill>
              <a:latin typeface="UD Digi Kyokasho NK-B" panose="02020700000000000000" pitchFamily="18" charset="-128"/>
              <a:ea typeface="UD Digi Kyokasho NK-B" panose="02020700000000000000" pitchFamily="18" charset="-128"/>
              <a:cs typeface="HG明朝B"/>
            </a:endParaRPr>
          </a:p>
        </p:txBody>
      </p:sp>
      <p:sp>
        <p:nvSpPr>
          <p:cNvPr id="76" name="object 35">
            <a:extLst>
              <a:ext uri="{FF2B5EF4-FFF2-40B4-BE49-F238E27FC236}">
                <a16:creationId xmlns:a16="http://schemas.microsoft.com/office/drawing/2014/main" id="{F032DC37-6DE2-4CC3-BB24-3C01B8E0B3FF}"/>
              </a:ext>
            </a:extLst>
          </p:cNvPr>
          <p:cNvSpPr txBox="1"/>
          <p:nvPr/>
        </p:nvSpPr>
        <p:spPr>
          <a:xfrm>
            <a:off x="8695801" y="5125122"/>
            <a:ext cx="537845" cy="320601"/>
          </a:xfrm>
          <a:prstGeom prst="rect">
            <a:avLst/>
          </a:prstGeom>
        </p:spPr>
        <p:txBody>
          <a:bodyPr vert="horz" wrap="square" lIns="0" tIns="12700" rIns="0" bIns="0" rtlCol="0">
            <a:spAutoFit/>
          </a:bodyPr>
          <a:lstStyle/>
          <a:p>
            <a:pPr marL="12700">
              <a:lnSpc>
                <a:spcPct val="100000"/>
              </a:lnSpc>
              <a:spcBef>
                <a:spcPts val="100"/>
              </a:spcBef>
            </a:pPr>
            <a:r>
              <a:rPr lang="ja-JP" altLang="en-US" sz="2000" b="1" spc="5" dirty="0">
                <a:latin typeface="UD Digi Kyokasho NK-B" panose="02020700000000000000" pitchFamily="18" charset="-128"/>
                <a:ea typeface="UD Digi Kyokasho NK-B" panose="02020700000000000000" pitchFamily="18" charset="-128"/>
                <a:cs typeface="ＭＳ ゴシック"/>
              </a:rPr>
              <a:t>上海</a:t>
            </a:r>
            <a:endParaRPr sz="2000" dirty="0">
              <a:latin typeface="UD Digi Kyokasho NK-B" panose="02020700000000000000" pitchFamily="18" charset="-128"/>
              <a:ea typeface="UD Digi Kyokasho NK-B" panose="02020700000000000000" pitchFamily="18" charset="-128"/>
              <a:cs typeface="ＭＳ ゴシック"/>
            </a:endParaRPr>
          </a:p>
        </p:txBody>
      </p:sp>
      <p:sp>
        <p:nvSpPr>
          <p:cNvPr id="77" name="object 36">
            <a:extLst>
              <a:ext uri="{FF2B5EF4-FFF2-40B4-BE49-F238E27FC236}">
                <a16:creationId xmlns:a16="http://schemas.microsoft.com/office/drawing/2014/main" id="{3160C7F4-4784-4D5D-A1FB-B2A5B16BBD8C}"/>
              </a:ext>
            </a:extLst>
          </p:cNvPr>
          <p:cNvSpPr txBox="1"/>
          <p:nvPr/>
        </p:nvSpPr>
        <p:spPr>
          <a:xfrm>
            <a:off x="4607859" y="6458739"/>
            <a:ext cx="1733331" cy="289182"/>
          </a:xfrm>
          <a:prstGeom prst="rect">
            <a:avLst/>
          </a:prstGeom>
        </p:spPr>
        <p:txBody>
          <a:bodyPr vert="horz" wrap="square" lIns="0" tIns="12065" rIns="0" bIns="0" rtlCol="0">
            <a:spAutoFit/>
          </a:bodyPr>
          <a:lstStyle/>
          <a:p>
            <a:pPr marL="12700">
              <a:lnSpc>
                <a:spcPct val="100000"/>
              </a:lnSpc>
              <a:spcBef>
                <a:spcPts val="95"/>
              </a:spcBef>
            </a:pP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量子</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ネ</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ッ</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トワ</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ー</a:t>
            </a:r>
            <a:r>
              <a:rPr b="1" spc="-15" dirty="0" err="1">
                <a:solidFill>
                  <a:schemeClr val="bg1"/>
                </a:solidFill>
                <a:latin typeface="UD Digi Kyokasho NK-B" panose="02020700000000000000" pitchFamily="18" charset="-128"/>
                <a:ea typeface="UD Digi Kyokasho NK-B" panose="02020700000000000000" pitchFamily="18" charset="-128"/>
                <a:cs typeface="ＭＳ ゴシック"/>
              </a:rPr>
              <a:t>ク</a:t>
            </a:r>
            <a:endParaRPr dirty="0">
              <a:solidFill>
                <a:schemeClr val="bg1"/>
              </a:solidFill>
              <a:latin typeface="UD Digi Kyokasho NK-B" panose="02020700000000000000" pitchFamily="18" charset="-128"/>
              <a:ea typeface="UD Digi Kyokasho NK-B" panose="02020700000000000000" pitchFamily="18" charset="-128"/>
              <a:cs typeface="ＭＳ ゴシック"/>
            </a:endParaRPr>
          </a:p>
        </p:txBody>
      </p:sp>
      <p:sp>
        <p:nvSpPr>
          <p:cNvPr id="78" name="テキスト ボックス 77">
            <a:extLst>
              <a:ext uri="{FF2B5EF4-FFF2-40B4-BE49-F238E27FC236}">
                <a16:creationId xmlns:a16="http://schemas.microsoft.com/office/drawing/2014/main" id="{5CF6A3DA-7FF0-4C7C-8100-85F7B0C98E95}"/>
              </a:ext>
            </a:extLst>
          </p:cNvPr>
          <p:cNvSpPr txBox="1"/>
          <p:nvPr/>
        </p:nvSpPr>
        <p:spPr>
          <a:xfrm>
            <a:off x="9242613" y="1027243"/>
            <a:ext cx="2961048" cy="5447645"/>
          </a:xfrm>
          <a:prstGeom prst="rect">
            <a:avLst/>
          </a:prstGeom>
          <a:noFill/>
        </p:spPr>
        <p:txBody>
          <a:bodyPr wrap="square">
            <a:spAutoFit/>
          </a:bodyPr>
          <a:lstStyle/>
          <a:p>
            <a:r>
              <a:rPr lang="ja-JP" altLang="en-US" sz="1200" dirty="0">
                <a:latin typeface="游ゴシック" panose="020B0400000000000000" pitchFamily="50" charset="-128"/>
                <a:ea typeface="游ゴシック" panose="020B0400000000000000" pitchFamily="50" charset="-128"/>
              </a:rPr>
              <a:t>★玻色量子科技</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Bose Quantum</a:t>
            </a:r>
          </a:p>
          <a:p>
            <a:r>
              <a:rPr lang="ja-JP" altLang="en-US" sz="1200" dirty="0">
                <a:latin typeface="游ゴシック" panose="020B0400000000000000" pitchFamily="50" charset="-128"/>
                <a:ea typeface="游ゴシック" panose="020B0400000000000000" pitchFamily="50" charset="-128"/>
              </a:rPr>
              <a:t>★深圳昆峰量子科技有限公司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Kunfeng</a:t>
            </a:r>
            <a:r>
              <a:rPr lang="en-US" altLang="ja-JP" sz="1200" dirty="0">
                <a:latin typeface="游ゴシック" panose="020B0400000000000000" pitchFamily="50" charset="-128"/>
                <a:ea typeface="游ゴシック" panose="020B0400000000000000" pitchFamily="50" charset="-128"/>
              </a:rPr>
              <a:t> Quantum Technology</a:t>
            </a:r>
          </a:p>
          <a:p>
            <a:r>
              <a:rPr lang="ja-JP" altLang="en-US" sz="1200" dirty="0">
                <a:latin typeface="游ゴシック" panose="020B0400000000000000" pitchFamily="50" charset="-128"/>
                <a:ea typeface="游ゴシック" panose="020B0400000000000000" pitchFamily="50" charset="-128"/>
              </a:rPr>
              <a:t>★合肥本源量子计算科技有限责任公司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Origin Quantum Computing</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安徽问天量子科技</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Qasky</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国开启科量子技术</a:t>
            </a:r>
            <a:r>
              <a:rPr lang="en-US" altLang="ja-JP" sz="1200" b="1" dirty="0">
                <a:solidFill>
                  <a:srgbClr val="C00000"/>
                </a:solidFill>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北京</a:t>
            </a:r>
            <a:r>
              <a:rPr lang="en-US" altLang="ja-JP" sz="1200" b="1" dirty="0">
                <a:solidFill>
                  <a:srgbClr val="C00000"/>
                </a:solidFill>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Qike</a:t>
            </a:r>
            <a:r>
              <a:rPr lang="en-US" altLang="ja-JP" sz="1200" dirty="0">
                <a:latin typeface="游ゴシック" panose="020B0400000000000000" pitchFamily="50" charset="-128"/>
                <a:ea typeface="游ゴシック" panose="020B0400000000000000" pitchFamily="50" charset="-128"/>
              </a:rPr>
              <a:t> Quantum</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科大国盾量子技术股份有限公司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QuantumCTek</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★深圳量旋科技有限公司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SpinQ</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★国仪量子</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合肥</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技术有限公司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CIQTEK</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华为技术有限公司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Huawei</a:t>
            </a:r>
          </a:p>
          <a:p>
            <a:r>
              <a:rPr lang="ja-JP" altLang="en-US" sz="1200" dirty="0">
                <a:latin typeface="游ゴシック" panose="020B0400000000000000" pitchFamily="50" charset="-128"/>
                <a:ea typeface="游ゴシック" panose="020B0400000000000000" pitchFamily="50" charset="-128"/>
              </a:rPr>
              <a:t>★百度公司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Baidu Search</a:t>
            </a:r>
          </a:p>
          <a:p>
            <a:r>
              <a:rPr lang="ja-JP" altLang="en-US" sz="1200" dirty="0">
                <a:latin typeface="游ゴシック" panose="020B0400000000000000" pitchFamily="50" charset="-128"/>
                <a:ea typeface="游ゴシック" panose="020B0400000000000000" pitchFamily="50" charset="-128"/>
              </a:rPr>
              <a:t>★腾讯量子实验室</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Tencent Quantum Lab</a:t>
            </a:r>
          </a:p>
          <a:p>
            <a:r>
              <a:rPr lang="ja-JP" altLang="en-US" sz="1200" dirty="0">
                <a:latin typeface="游ゴシック" panose="020B0400000000000000" pitchFamily="50" charset="-128"/>
                <a:ea typeface="游ゴシック" panose="020B0400000000000000" pitchFamily="50" charset="-128"/>
              </a:rPr>
              <a:t>★中兴通讯股份有限公司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ZTE Corporation</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国盾量子</a:t>
            </a:r>
            <a:endParaRPr lang="en-US" altLang="ja-JP" sz="1200" b="1" dirty="0">
              <a:solidFill>
                <a:srgbClr val="C00000"/>
              </a:solidFill>
              <a:latin typeface="游ゴシック" panose="020B0400000000000000" pitchFamily="50" charset="-128"/>
              <a:ea typeface="游ゴシック" panose="020B0400000000000000" pitchFamily="50" charset="-128"/>
            </a:endParaRPr>
          </a:p>
          <a:p>
            <a:r>
              <a:rPr lang="en-US" altLang="ja-JP"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QuantumCTek</a:t>
            </a:r>
            <a:endParaRPr lang="ja-JP" altLang="en-US"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上海量子</a:t>
            </a:r>
            <a:endParaRPr lang="en-US" altLang="ja-JP" sz="1200" b="1" dirty="0">
              <a:solidFill>
                <a:srgbClr val="C00000"/>
              </a:solidFill>
              <a:latin typeface="游ゴシック" panose="020B0400000000000000" pitchFamily="50" charset="-128"/>
              <a:ea typeface="游ゴシック" panose="020B0400000000000000" pitchFamily="50" charset="-128"/>
            </a:endParaRPr>
          </a:p>
          <a:p>
            <a:r>
              <a:rPr lang="en-US" altLang="ja-JP" sz="1200" dirty="0">
                <a:latin typeface="游ゴシック" panose="020B0400000000000000" pitchFamily="50" charset="-128"/>
                <a:ea typeface="游ゴシック" panose="020B0400000000000000" pitchFamily="50" charset="-128"/>
              </a:rPr>
              <a:t> Shanghai </a:t>
            </a:r>
            <a:r>
              <a:rPr lang="en-US" altLang="ja-JP" sz="1200" dirty="0" err="1">
                <a:latin typeface="游ゴシック" panose="020B0400000000000000" pitchFamily="50" charset="-128"/>
                <a:ea typeface="游ゴシック" panose="020B0400000000000000" pitchFamily="50" charset="-128"/>
              </a:rPr>
              <a:t>QuantumCTek</a:t>
            </a:r>
            <a:endParaRPr lang="ja-JP" altLang="en-US" sz="1200" dirty="0">
              <a:latin typeface="游ゴシック" panose="020B0400000000000000" pitchFamily="50" charset="-128"/>
              <a:ea typeface="游ゴシック" panose="020B0400000000000000" pitchFamily="50" charset="-128"/>
            </a:endParaRPr>
          </a:p>
        </p:txBody>
      </p:sp>
      <p:sp>
        <p:nvSpPr>
          <p:cNvPr id="81" name="object 36">
            <a:extLst>
              <a:ext uri="{FF2B5EF4-FFF2-40B4-BE49-F238E27FC236}">
                <a16:creationId xmlns:a16="http://schemas.microsoft.com/office/drawing/2014/main" id="{DCB3E4C5-102E-46F7-B636-F12C12CE8C34}"/>
              </a:ext>
            </a:extLst>
          </p:cNvPr>
          <p:cNvSpPr txBox="1"/>
          <p:nvPr/>
        </p:nvSpPr>
        <p:spPr>
          <a:xfrm>
            <a:off x="9657149" y="599168"/>
            <a:ext cx="2131975" cy="289182"/>
          </a:xfrm>
          <a:prstGeom prst="rect">
            <a:avLst/>
          </a:prstGeom>
        </p:spPr>
        <p:txBody>
          <a:bodyPr vert="horz" wrap="square" lIns="0" tIns="12065" rIns="0" bIns="0" rtlCol="0">
            <a:spAutoFit/>
          </a:bodyPr>
          <a:lstStyle/>
          <a:p>
            <a:pPr marL="12700">
              <a:lnSpc>
                <a:spcPct val="100000"/>
              </a:lnSpc>
              <a:spcBef>
                <a:spcPts val="95"/>
              </a:spcBef>
            </a:pPr>
            <a:r>
              <a:rPr lang="ja-JP" altLang="en-US" b="1" spc="5" dirty="0">
                <a:latin typeface="UD Digi Kyokasho NK-B" panose="02020700000000000000" pitchFamily="18" charset="-128"/>
                <a:ea typeface="UD Digi Kyokasho NK-B" panose="02020700000000000000" pitchFamily="18" charset="-128"/>
                <a:cs typeface="ＭＳ ゴシック"/>
              </a:rPr>
              <a:t>量子技術プレイヤー</a:t>
            </a:r>
            <a:endParaRPr dirty="0">
              <a:latin typeface="UD Digi Kyokasho NK-B" panose="02020700000000000000" pitchFamily="18" charset="-128"/>
              <a:ea typeface="UD Digi Kyokasho NK-B" panose="02020700000000000000" pitchFamily="18" charset="-128"/>
              <a:cs typeface="ＭＳ ゴシック"/>
            </a:endParaRPr>
          </a:p>
        </p:txBody>
      </p:sp>
      <p:pic>
        <p:nvPicPr>
          <p:cNvPr id="83" name="Picture 4" descr="中華人民共和国国旗">
            <a:extLst>
              <a:ext uri="{FF2B5EF4-FFF2-40B4-BE49-F238E27FC236}">
                <a16:creationId xmlns:a16="http://schemas.microsoft.com/office/drawing/2014/main" id="{8B877CD9-9B43-4353-88D5-EE0F9303B7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6533" y="1102463"/>
            <a:ext cx="925852" cy="619991"/>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1ED48CA4-9AE3-4EE9-839C-FF1FBE7C9CB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中国の量子暗号衛星システムと地上系</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32" name="object 15">
            <a:extLst>
              <a:ext uri="{FF2B5EF4-FFF2-40B4-BE49-F238E27FC236}">
                <a16:creationId xmlns:a16="http://schemas.microsoft.com/office/drawing/2014/main" id="{4AF86A0C-FFA0-42BD-9A02-72CB5462304F}"/>
              </a:ext>
            </a:extLst>
          </p:cNvPr>
          <p:cNvPicPr/>
          <p:nvPr/>
        </p:nvPicPr>
        <p:blipFill>
          <a:blip r:embed="rId8" cstate="print"/>
          <a:stretch>
            <a:fillRect/>
          </a:stretch>
        </p:blipFill>
        <p:spPr>
          <a:xfrm>
            <a:off x="6010708" y="869343"/>
            <a:ext cx="3222938" cy="4217027"/>
          </a:xfrm>
          <a:prstGeom prst="rect">
            <a:avLst/>
          </a:prstGeom>
        </p:spPr>
      </p:pic>
    </p:spTree>
    <p:extLst>
      <p:ext uri="{BB962C8B-B14F-4D97-AF65-F5344CB8AC3E}">
        <p14:creationId xmlns:p14="http://schemas.microsoft.com/office/powerpoint/2010/main" val="2722663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DE388897-EE10-4D09-9903-67D6ABE8E893}"/>
              </a:ext>
            </a:extLst>
          </p:cNvPr>
          <p:cNvSpPr/>
          <p:nvPr/>
        </p:nvSpPr>
        <p:spPr>
          <a:xfrm>
            <a:off x="147783" y="5255493"/>
            <a:ext cx="5948218" cy="1459346"/>
          </a:xfrm>
          <a:custGeom>
            <a:avLst/>
            <a:gdLst>
              <a:gd name="connsiteX0" fmla="*/ 0 w 5948218"/>
              <a:gd name="connsiteY0" fmla="*/ 243229 h 1459346"/>
              <a:gd name="connsiteX1" fmla="*/ 243229 w 5948218"/>
              <a:gd name="connsiteY1" fmla="*/ 0 h 1459346"/>
              <a:gd name="connsiteX2" fmla="*/ 925949 w 5948218"/>
              <a:gd name="connsiteY2" fmla="*/ 0 h 1459346"/>
              <a:gd name="connsiteX3" fmla="*/ 1663287 w 5948218"/>
              <a:gd name="connsiteY3" fmla="*/ 0 h 1459346"/>
              <a:gd name="connsiteX4" fmla="*/ 2400624 w 5948218"/>
              <a:gd name="connsiteY4" fmla="*/ 0 h 1459346"/>
              <a:gd name="connsiteX5" fmla="*/ 3192579 w 5948218"/>
              <a:gd name="connsiteY5" fmla="*/ 0 h 1459346"/>
              <a:gd name="connsiteX6" fmla="*/ 3875299 w 5948218"/>
              <a:gd name="connsiteY6" fmla="*/ 0 h 1459346"/>
              <a:gd name="connsiteX7" fmla="*/ 4558019 w 5948218"/>
              <a:gd name="connsiteY7" fmla="*/ 0 h 1459346"/>
              <a:gd name="connsiteX8" fmla="*/ 5704989 w 5948218"/>
              <a:gd name="connsiteY8" fmla="*/ 0 h 1459346"/>
              <a:gd name="connsiteX9" fmla="*/ 5948218 w 5948218"/>
              <a:gd name="connsiteY9" fmla="*/ 243229 h 1459346"/>
              <a:gd name="connsiteX10" fmla="*/ 5948218 w 5948218"/>
              <a:gd name="connsiteY10" fmla="*/ 739402 h 1459346"/>
              <a:gd name="connsiteX11" fmla="*/ 5948218 w 5948218"/>
              <a:gd name="connsiteY11" fmla="*/ 1216117 h 1459346"/>
              <a:gd name="connsiteX12" fmla="*/ 5704989 w 5948218"/>
              <a:gd name="connsiteY12" fmla="*/ 1459346 h 1459346"/>
              <a:gd name="connsiteX13" fmla="*/ 5131504 w 5948218"/>
              <a:gd name="connsiteY13" fmla="*/ 1459346 h 1459346"/>
              <a:gd name="connsiteX14" fmla="*/ 4612637 w 5948218"/>
              <a:gd name="connsiteY14" fmla="*/ 1459346 h 1459346"/>
              <a:gd name="connsiteX15" fmla="*/ 4039152 w 5948218"/>
              <a:gd name="connsiteY15" fmla="*/ 1459346 h 1459346"/>
              <a:gd name="connsiteX16" fmla="*/ 3411050 w 5948218"/>
              <a:gd name="connsiteY16" fmla="*/ 1459346 h 1459346"/>
              <a:gd name="connsiteX17" fmla="*/ 2673712 w 5948218"/>
              <a:gd name="connsiteY17" fmla="*/ 1459346 h 1459346"/>
              <a:gd name="connsiteX18" fmla="*/ 2045610 w 5948218"/>
              <a:gd name="connsiteY18" fmla="*/ 1459346 h 1459346"/>
              <a:gd name="connsiteX19" fmla="*/ 1253655 w 5948218"/>
              <a:gd name="connsiteY19" fmla="*/ 1459346 h 1459346"/>
              <a:gd name="connsiteX20" fmla="*/ 243229 w 5948218"/>
              <a:gd name="connsiteY20" fmla="*/ 1459346 h 1459346"/>
              <a:gd name="connsiteX21" fmla="*/ 0 w 5948218"/>
              <a:gd name="connsiteY21" fmla="*/ 1216117 h 1459346"/>
              <a:gd name="connsiteX22" fmla="*/ 0 w 5948218"/>
              <a:gd name="connsiteY22" fmla="*/ 739402 h 1459346"/>
              <a:gd name="connsiteX23" fmla="*/ 0 w 5948218"/>
              <a:gd name="connsiteY23" fmla="*/ 243229 h 145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8218" h="1459346" fill="none" extrusionOk="0">
                <a:moveTo>
                  <a:pt x="0" y="243229"/>
                </a:moveTo>
                <a:cubicBezTo>
                  <a:pt x="2931" y="101856"/>
                  <a:pt x="130283" y="20542"/>
                  <a:pt x="243229" y="0"/>
                </a:cubicBezTo>
                <a:cubicBezTo>
                  <a:pt x="459553" y="7946"/>
                  <a:pt x="771983" y="24238"/>
                  <a:pt x="925949" y="0"/>
                </a:cubicBezTo>
                <a:cubicBezTo>
                  <a:pt x="1079915" y="-24238"/>
                  <a:pt x="1478351" y="26733"/>
                  <a:pt x="1663287" y="0"/>
                </a:cubicBezTo>
                <a:cubicBezTo>
                  <a:pt x="1848223" y="-26733"/>
                  <a:pt x="2033289" y="5173"/>
                  <a:pt x="2400624" y="0"/>
                </a:cubicBezTo>
                <a:cubicBezTo>
                  <a:pt x="2767959" y="-5173"/>
                  <a:pt x="2882093" y="6943"/>
                  <a:pt x="3192579" y="0"/>
                </a:cubicBezTo>
                <a:cubicBezTo>
                  <a:pt x="3503066" y="-6943"/>
                  <a:pt x="3737361" y="13206"/>
                  <a:pt x="3875299" y="0"/>
                </a:cubicBezTo>
                <a:cubicBezTo>
                  <a:pt x="4013237" y="-13206"/>
                  <a:pt x="4372940" y="-18762"/>
                  <a:pt x="4558019" y="0"/>
                </a:cubicBezTo>
                <a:cubicBezTo>
                  <a:pt x="4743098" y="18762"/>
                  <a:pt x="5248232" y="-35354"/>
                  <a:pt x="5704989" y="0"/>
                </a:cubicBezTo>
                <a:cubicBezTo>
                  <a:pt x="5847490" y="-30837"/>
                  <a:pt x="5957556" y="84338"/>
                  <a:pt x="5948218" y="243229"/>
                </a:cubicBezTo>
                <a:cubicBezTo>
                  <a:pt x="5966636" y="390138"/>
                  <a:pt x="5944081" y="562911"/>
                  <a:pt x="5948218" y="739402"/>
                </a:cubicBezTo>
                <a:cubicBezTo>
                  <a:pt x="5952355" y="915893"/>
                  <a:pt x="5957431" y="1049094"/>
                  <a:pt x="5948218" y="1216117"/>
                </a:cubicBezTo>
                <a:cubicBezTo>
                  <a:pt x="5962862" y="1357177"/>
                  <a:pt x="5840946" y="1466987"/>
                  <a:pt x="5704989" y="1459346"/>
                </a:cubicBezTo>
                <a:cubicBezTo>
                  <a:pt x="5561239" y="1480193"/>
                  <a:pt x="5302566" y="1473811"/>
                  <a:pt x="5131504" y="1459346"/>
                </a:cubicBezTo>
                <a:cubicBezTo>
                  <a:pt x="4960443" y="1444881"/>
                  <a:pt x="4802809" y="1470987"/>
                  <a:pt x="4612637" y="1459346"/>
                </a:cubicBezTo>
                <a:cubicBezTo>
                  <a:pt x="4422465" y="1447705"/>
                  <a:pt x="4296956" y="1443718"/>
                  <a:pt x="4039152" y="1459346"/>
                </a:cubicBezTo>
                <a:cubicBezTo>
                  <a:pt x="3781349" y="1474974"/>
                  <a:pt x="3582046" y="1450109"/>
                  <a:pt x="3411050" y="1459346"/>
                </a:cubicBezTo>
                <a:cubicBezTo>
                  <a:pt x="3240054" y="1468583"/>
                  <a:pt x="2869253" y="1490360"/>
                  <a:pt x="2673712" y="1459346"/>
                </a:cubicBezTo>
                <a:cubicBezTo>
                  <a:pt x="2478171" y="1428332"/>
                  <a:pt x="2285376" y="1429950"/>
                  <a:pt x="2045610" y="1459346"/>
                </a:cubicBezTo>
                <a:cubicBezTo>
                  <a:pt x="1805844" y="1488742"/>
                  <a:pt x="1602822" y="1494200"/>
                  <a:pt x="1253655" y="1459346"/>
                </a:cubicBezTo>
                <a:cubicBezTo>
                  <a:pt x="904489" y="1424492"/>
                  <a:pt x="580885" y="1440933"/>
                  <a:pt x="243229" y="1459346"/>
                </a:cubicBezTo>
                <a:cubicBezTo>
                  <a:pt x="126493" y="1456960"/>
                  <a:pt x="207" y="1346979"/>
                  <a:pt x="0" y="1216117"/>
                </a:cubicBezTo>
                <a:cubicBezTo>
                  <a:pt x="110" y="986094"/>
                  <a:pt x="-936" y="921919"/>
                  <a:pt x="0" y="739402"/>
                </a:cubicBezTo>
                <a:cubicBezTo>
                  <a:pt x="936" y="556885"/>
                  <a:pt x="-22114" y="403929"/>
                  <a:pt x="0" y="243229"/>
                </a:cubicBezTo>
                <a:close/>
              </a:path>
              <a:path w="5948218" h="1459346" stroke="0" extrusionOk="0">
                <a:moveTo>
                  <a:pt x="0" y="243229"/>
                </a:moveTo>
                <a:cubicBezTo>
                  <a:pt x="21215" y="133225"/>
                  <a:pt x="133160" y="12828"/>
                  <a:pt x="243229" y="0"/>
                </a:cubicBezTo>
                <a:cubicBezTo>
                  <a:pt x="527945" y="-30785"/>
                  <a:pt x="657370" y="4813"/>
                  <a:pt x="871331" y="0"/>
                </a:cubicBezTo>
                <a:cubicBezTo>
                  <a:pt x="1085292" y="-4813"/>
                  <a:pt x="1270320" y="30141"/>
                  <a:pt x="1608669" y="0"/>
                </a:cubicBezTo>
                <a:cubicBezTo>
                  <a:pt x="1947018" y="-30141"/>
                  <a:pt x="2039601" y="-9190"/>
                  <a:pt x="2236771" y="0"/>
                </a:cubicBezTo>
                <a:cubicBezTo>
                  <a:pt x="2433941" y="9190"/>
                  <a:pt x="2645067" y="-32710"/>
                  <a:pt x="2974109" y="0"/>
                </a:cubicBezTo>
                <a:cubicBezTo>
                  <a:pt x="3303151" y="32710"/>
                  <a:pt x="3413160" y="-22098"/>
                  <a:pt x="3711447" y="0"/>
                </a:cubicBezTo>
                <a:cubicBezTo>
                  <a:pt x="4009734" y="22098"/>
                  <a:pt x="4122356" y="-7649"/>
                  <a:pt x="4394167" y="0"/>
                </a:cubicBezTo>
                <a:cubicBezTo>
                  <a:pt x="4665978" y="7649"/>
                  <a:pt x="4853806" y="-28081"/>
                  <a:pt x="5022269" y="0"/>
                </a:cubicBezTo>
                <a:cubicBezTo>
                  <a:pt x="5190732" y="28081"/>
                  <a:pt x="5512439" y="-11171"/>
                  <a:pt x="5704989" y="0"/>
                </a:cubicBezTo>
                <a:cubicBezTo>
                  <a:pt x="5836449" y="1705"/>
                  <a:pt x="5947457" y="126460"/>
                  <a:pt x="5948218" y="243229"/>
                </a:cubicBezTo>
                <a:cubicBezTo>
                  <a:pt x="5967796" y="380041"/>
                  <a:pt x="5961631" y="559738"/>
                  <a:pt x="5948218" y="710215"/>
                </a:cubicBezTo>
                <a:cubicBezTo>
                  <a:pt x="5934805" y="860692"/>
                  <a:pt x="5959545" y="965658"/>
                  <a:pt x="5948218" y="1216117"/>
                </a:cubicBezTo>
                <a:cubicBezTo>
                  <a:pt x="5926486" y="1364965"/>
                  <a:pt x="5826416" y="1462532"/>
                  <a:pt x="5704989" y="1459346"/>
                </a:cubicBezTo>
                <a:cubicBezTo>
                  <a:pt x="5537114" y="1483434"/>
                  <a:pt x="5291337" y="1460906"/>
                  <a:pt x="4913034" y="1459346"/>
                </a:cubicBezTo>
                <a:cubicBezTo>
                  <a:pt x="4534731" y="1457786"/>
                  <a:pt x="4359252" y="1487641"/>
                  <a:pt x="4175696" y="1459346"/>
                </a:cubicBezTo>
                <a:cubicBezTo>
                  <a:pt x="3992140" y="1431051"/>
                  <a:pt x="3696316" y="1448709"/>
                  <a:pt x="3438359" y="1459346"/>
                </a:cubicBezTo>
                <a:cubicBezTo>
                  <a:pt x="3180402" y="1469983"/>
                  <a:pt x="3014017" y="1470543"/>
                  <a:pt x="2755639" y="1459346"/>
                </a:cubicBezTo>
                <a:cubicBezTo>
                  <a:pt x="2497261" y="1448149"/>
                  <a:pt x="2207962" y="1427786"/>
                  <a:pt x="2018301" y="1459346"/>
                </a:cubicBezTo>
                <a:cubicBezTo>
                  <a:pt x="1828640" y="1490906"/>
                  <a:pt x="1598333" y="1491392"/>
                  <a:pt x="1335581" y="1459346"/>
                </a:cubicBezTo>
                <a:cubicBezTo>
                  <a:pt x="1072829" y="1427300"/>
                  <a:pt x="472932" y="1498589"/>
                  <a:pt x="243229" y="1459346"/>
                </a:cubicBezTo>
                <a:cubicBezTo>
                  <a:pt x="130294" y="1477969"/>
                  <a:pt x="904" y="1357355"/>
                  <a:pt x="0" y="1216117"/>
                </a:cubicBezTo>
                <a:cubicBezTo>
                  <a:pt x="20905" y="1086426"/>
                  <a:pt x="-12871" y="967167"/>
                  <a:pt x="0" y="739402"/>
                </a:cubicBezTo>
                <a:cubicBezTo>
                  <a:pt x="12871" y="511638"/>
                  <a:pt x="20584" y="432503"/>
                  <a:pt x="0" y="243229"/>
                </a:cubicBezTo>
                <a:close/>
              </a:path>
            </a:pathLst>
          </a:custGeom>
          <a:ln>
            <a:extLst>
              <a:ext uri="{C807C97D-BFC1-408E-A445-0C87EB9F89A2}">
                <ask:lineSketchStyleProps xmlns:ask="http://schemas.microsoft.com/office/drawing/2018/sketchyshapes" sd="2653227788">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t>「軍人には軍事研究という大変な仕事があったのに、軍の中枢部の連中は、権力の椅子を欲しがって、</a:t>
            </a:r>
            <a:endParaRPr kumimoji="1" lang="en-US" altLang="ja-JP" dirty="0"/>
          </a:p>
          <a:p>
            <a:pPr algn="ctr"/>
            <a:r>
              <a:rPr kumimoji="1" lang="ja-JP" altLang="en-US" dirty="0"/>
              <a:t>政治介入という玩具に夢中になりだした。」</a:t>
            </a:r>
          </a:p>
        </p:txBody>
      </p:sp>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最後に・・・過去展望</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pic>
        <p:nvPicPr>
          <p:cNvPr id="15362" name="Picture 2">
            <a:extLst>
              <a:ext uri="{FF2B5EF4-FFF2-40B4-BE49-F238E27FC236}">
                <a16:creationId xmlns:a16="http://schemas.microsoft.com/office/drawing/2014/main" id="{A46CBFFF-BB9C-4675-AF5C-D98C673F9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576" y="2069959"/>
            <a:ext cx="1905000" cy="260985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075FB895-CF67-4BB8-BD0B-AE25A1E7497D}"/>
              </a:ext>
            </a:extLst>
          </p:cNvPr>
          <p:cNvSpPr txBox="1"/>
          <p:nvPr/>
        </p:nvSpPr>
        <p:spPr>
          <a:xfrm>
            <a:off x="1826577" y="4679809"/>
            <a:ext cx="1905000"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err="1">
                <a:latin typeface="BIZ UDPゴシック" panose="020B0400000000000000" pitchFamily="50" charset="-128"/>
                <a:ea typeface="BIZ UDPゴシック" panose="020B0400000000000000" pitchFamily="50" charset="-128"/>
              </a:rPr>
              <a:t>wikipedia</a:t>
            </a:r>
            <a:r>
              <a:rPr lang="ja-JP" altLang="en-US" sz="900" dirty="0">
                <a:latin typeface="BIZ UDPゴシック" panose="020B0400000000000000" pitchFamily="50" charset="-128"/>
                <a:ea typeface="BIZ UDPゴシック" panose="020B0400000000000000" pitchFamily="50" charset="-128"/>
              </a:rPr>
              <a:t>）</a:t>
            </a:r>
          </a:p>
        </p:txBody>
      </p:sp>
      <p:sp>
        <p:nvSpPr>
          <p:cNvPr id="6" name="テキスト ボックス 5">
            <a:extLst>
              <a:ext uri="{FF2B5EF4-FFF2-40B4-BE49-F238E27FC236}">
                <a16:creationId xmlns:a16="http://schemas.microsoft.com/office/drawing/2014/main" id="{A2C5F3F1-5323-45E2-9E12-A76ACDD1A1C0}"/>
              </a:ext>
            </a:extLst>
          </p:cNvPr>
          <p:cNvSpPr txBox="1"/>
          <p:nvPr/>
        </p:nvSpPr>
        <p:spPr>
          <a:xfrm>
            <a:off x="1744602" y="1737571"/>
            <a:ext cx="208857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陸軍中将 寺本熊市</a:t>
            </a:r>
          </a:p>
        </p:txBody>
      </p:sp>
      <p:sp>
        <p:nvSpPr>
          <p:cNvPr id="23" name="テキスト ボックス 22">
            <a:extLst>
              <a:ext uri="{FF2B5EF4-FFF2-40B4-BE49-F238E27FC236}">
                <a16:creationId xmlns:a16="http://schemas.microsoft.com/office/drawing/2014/main" id="{9A4F57E1-AD43-4E53-8EDD-6C19640B56D6}"/>
              </a:ext>
            </a:extLst>
          </p:cNvPr>
          <p:cNvSpPr txBox="1"/>
          <p:nvPr/>
        </p:nvSpPr>
        <p:spPr>
          <a:xfrm>
            <a:off x="257458" y="4660048"/>
            <a:ext cx="1265386"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a:latin typeface="BIZ UDPゴシック" panose="020B0400000000000000" pitchFamily="50" charset="-128"/>
                <a:ea typeface="BIZ UDPゴシック" panose="020B0400000000000000" pitchFamily="50" charset="-128"/>
              </a:rPr>
              <a:t>Amazon</a:t>
            </a:r>
            <a:r>
              <a:rPr lang="ja-JP" altLang="en-US" sz="900" dirty="0">
                <a:latin typeface="BIZ UDPゴシック" panose="020B0400000000000000" pitchFamily="50" charset="-128"/>
                <a:ea typeface="BIZ UDPゴシック" panose="020B0400000000000000" pitchFamily="50" charset="-128"/>
              </a:rPr>
              <a:t>）</a:t>
            </a:r>
          </a:p>
        </p:txBody>
      </p:sp>
      <p:sp>
        <p:nvSpPr>
          <p:cNvPr id="2" name="テキスト ボックス 1">
            <a:extLst>
              <a:ext uri="{FF2B5EF4-FFF2-40B4-BE49-F238E27FC236}">
                <a16:creationId xmlns:a16="http://schemas.microsoft.com/office/drawing/2014/main" id="{30232C65-6270-434F-8B24-F5161F8C95DB}"/>
              </a:ext>
            </a:extLst>
          </p:cNvPr>
          <p:cNvSpPr txBox="1"/>
          <p:nvPr/>
        </p:nvSpPr>
        <p:spPr>
          <a:xfrm>
            <a:off x="-38394" y="2236470"/>
            <a:ext cx="1897499" cy="646331"/>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日本陸軍・航空本部長</a:t>
            </a:r>
            <a:endParaRPr kumimoji="1" lang="en-US" altLang="ja-JP" sz="1200" dirty="0">
              <a:latin typeface="BIZ UDP明朝 Medium" panose="02020500000000000000" pitchFamily="18" charset="-128"/>
              <a:ea typeface="BIZ UDP明朝 Medium" panose="02020500000000000000" pitchFamily="18" charset="-128"/>
            </a:endParaRPr>
          </a:p>
          <a:p>
            <a:pPr algn="ctr"/>
            <a:r>
              <a:rPr kumimoji="1" lang="en-US" altLang="ja-JP" sz="1200" dirty="0">
                <a:latin typeface="BIZ UDP明朝 Medium" panose="02020500000000000000" pitchFamily="18" charset="-128"/>
                <a:ea typeface="BIZ UDP明朝 Medium" panose="02020500000000000000" pitchFamily="18" charset="-128"/>
              </a:rPr>
              <a:t>1945</a:t>
            </a:r>
            <a:r>
              <a:rPr kumimoji="1" lang="ja-JP" altLang="en-US" sz="1200" dirty="0">
                <a:latin typeface="BIZ UDP明朝 Medium" panose="02020500000000000000" pitchFamily="18" charset="-128"/>
                <a:ea typeface="BIZ UDP明朝 Medium" panose="02020500000000000000" pitchFamily="18" charset="-128"/>
              </a:rPr>
              <a:t>年</a:t>
            </a:r>
            <a:r>
              <a:rPr kumimoji="1" lang="en-US" altLang="ja-JP" sz="1200" dirty="0">
                <a:latin typeface="BIZ UDP明朝 Medium" panose="02020500000000000000" pitchFamily="18" charset="-128"/>
                <a:ea typeface="BIZ UDP明朝 Medium" panose="02020500000000000000" pitchFamily="18" charset="-128"/>
              </a:rPr>
              <a:t>8</a:t>
            </a:r>
            <a:r>
              <a:rPr kumimoji="1" lang="ja-JP" altLang="en-US" sz="1200" dirty="0">
                <a:latin typeface="BIZ UDP明朝 Medium" panose="02020500000000000000" pitchFamily="18" charset="-128"/>
                <a:ea typeface="BIZ UDP明朝 Medium" panose="02020500000000000000" pitchFamily="18" charset="-128"/>
              </a:rPr>
              <a:t>月</a:t>
            </a:r>
            <a:r>
              <a:rPr kumimoji="1" lang="en-US" altLang="ja-JP" sz="1200" dirty="0">
                <a:latin typeface="BIZ UDP明朝 Medium" panose="02020500000000000000" pitchFamily="18" charset="-128"/>
                <a:ea typeface="BIZ UDP明朝 Medium" panose="02020500000000000000" pitchFamily="18" charset="-128"/>
              </a:rPr>
              <a:t>15</a:t>
            </a:r>
            <a:r>
              <a:rPr kumimoji="1" lang="ja-JP" altLang="en-US" sz="1200" dirty="0">
                <a:latin typeface="BIZ UDP明朝 Medium" panose="02020500000000000000" pitchFamily="18" charset="-128"/>
                <a:ea typeface="BIZ UDP明朝 Medium" panose="02020500000000000000" pitchFamily="18" charset="-128"/>
              </a:rPr>
              <a:t>日</a:t>
            </a:r>
            <a:endParaRPr kumimoji="1" lang="en-US" altLang="ja-JP" sz="1200" dirty="0">
              <a:latin typeface="BIZ UDP明朝 Medium" panose="02020500000000000000" pitchFamily="18" charset="-128"/>
              <a:ea typeface="BIZ UDP明朝 Medium" panose="02020500000000000000" pitchFamily="18" charset="-128"/>
            </a:endParaRPr>
          </a:p>
          <a:p>
            <a:pPr algn="ctr"/>
            <a:r>
              <a:rPr kumimoji="1" lang="ja-JP" altLang="en-US" sz="1200" dirty="0">
                <a:latin typeface="BIZ UDP明朝 Medium" panose="02020500000000000000" pitchFamily="18" charset="-128"/>
                <a:ea typeface="BIZ UDP明朝 Medium" panose="02020500000000000000" pitchFamily="18" charset="-128"/>
              </a:rPr>
              <a:t>玉音放送後に自決</a:t>
            </a:r>
          </a:p>
        </p:txBody>
      </p:sp>
      <p:sp>
        <p:nvSpPr>
          <p:cNvPr id="11" name="テキスト ボックス 10">
            <a:extLst>
              <a:ext uri="{FF2B5EF4-FFF2-40B4-BE49-F238E27FC236}">
                <a16:creationId xmlns:a16="http://schemas.microsoft.com/office/drawing/2014/main" id="{4424E88E-3F58-4CC4-89C4-163AD193C733}"/>
              </a:ext>
            </a:extLst>
          </p:cNvPr>
          <p:cNvSpPr txBox="1"/>
          <p:nvPr/>
        </p:nvSpPr>
        <p:spPr>
          <a:xfrm>
            <a:off x="826656" y="6376285"/>
            <a:ext cx="4710546" cy="338554"/>
          </a:xfrm>
          <a:prstGeom prst="rect">
            <a:avLst/>
          </a:prstGeom>
          <a:noFill/>
        </p:spPr>
        <p:txBody>
          <a:bodyPr wrap="square">
            <a:spAutoFit/>
          </a:bodyPr>
          <a:lstStyle/>
          <a:p>
            <a:pPr algn="l"/>
            <a:r>
              <a:rPr lang="ja-JP" altLang="en-US" sz="1600" b="1" i="0" dirty="0">
                <a:solidFill>
                  <a:schemeClr val="bg1">
                    <a:lumMod val="95000"/>
                  </a:schemeClr>
                </a:solidFill>
                <a:effectLst/>
                <a:latin typeface="BIZ UDP明朝 Medium" panose="02020500000000000000" pitchFamily="18" charset="-128"/>
                <a:ea typeface="BIZ UDP明朝 Medium" panose="02020500000000000000" pitchFamily="18" charset="-128"/>
              </a:rPr>
              <a:t>「大本営参謀の情報戦記 </a:t>
            </a:r>
            <a:r>
              <a:rPr lang="en-US" altLang="ja-JP" sz="1600" b="1" i="0" dirty="0">
                <a:solidFill>
                  <a:schemeClr val="bg1">
                    <a:lumMod val="95000"/>
                  </a:schemeClr>
                </a:solidFill>
                <a:effectLst/>
                <a:latin typeface="BIZ UDP明朝 Medium" panose="02020500000000000000" pitchFamily="18" charset="-128"/>
                <a:ea typeface="BIZ UDP明朝 Medium" panose="02020500000000000000" pitchFamily="18" charset="-128"/>
              </a:rPr>
              <a:t>- </a:t>
            </a:r>
            <a:r>
              <a:rPr lang="ja-JP" altLang="en-US" sz="1600" b="1" i="0" dirty="0">
                <a:solidFill>
                  <a:schemeClr val="bg1">
                    <a:lumMod val="95000"/>
                  </a:schemeClr>
                </a:solidFill>
                <a:effectLst/>
                <a:latin typeface="BIZ UDP明朝 Medium" panose="02020500000000000000" pitchFamily="18" charset="-128"/>
                <a:ea typeface="BIZ UDP明朝 Medium" panose="02020500000000000000" pitchFamily="18" charset="-128"/>
              </a:rPr>
              <a:t>情報なき国家の悲劇」　</a:t>
            </a:r>
          </a:p>
        </p:txBody>
      </p:sp>
      <p:sp>
        <p:nvSpPr>
          <p:cNvPr id="12" name="テキスト ボックス 11">
            <a:extLst>
              <a:ext uri="{FF2B5EF4-FFF2-40B4-BE49-F238E27FC236}">
                <a16:creationId xmlns:a16="http://schemas.microsoft.com/office/drawing/2014/main" id="{48A601B6-ECEE-4987-B427-3AA8650524D6}"/>
              </a:ext>
            </a:extLst>
          </p:cNvPr>
          <p:cNvSpPr txBox="1"/>
          <p:nvPr/>
        </p:nvSpPr>
        <p:spPr>
          <a:xfrm>
            <a:off x="1633766" y="1354581"/>
            <a:ext cx="2327564"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陸軍航空の父</a:t>
            </a:r>
          </a:p>
        </p:txBody>
      </p:sp>
      <p:sp>
        <p:nvSpPr>
          <p:cNvPr id="15" name="テキスト ボックス 14">
            <a:extLst>
              <a:ext uri="{FF2B5EF4-FFF2-40B4-BE49-F238E27FC236}">
                <a16:creationId xmlns:a16="http://schemas.microsoft.com/office/drawing/2014/main" id="{6B124A8D-044C-4813-8567-0659EB0A3766}"/>
              </a:ext>
            </a:extLst>
          </p:cNvPr>
          <p:cNvSpPr txBox="1"/>
          <p:nvPr/>
        </p:nvSpPr>
        <p:spPr>
          <a:xfrm>
            <a:off x="3646338" y="2759117"/>
            <a:ext cx="2515759" cy="1631216"/>
          </a:xfrm>
          <a:prstGeom prst="rect">
            <a:avLst/>
          </a:prstGeom>
          <a:noFill/>
        </p:spPr>
        <p:txBody>
          <a:bodyPr wrap="square">
            <a:spAutoFit/>
          </a:bodyPr>
          <a:lstStyle/>
          <a:p>
            <a:pPr algn="ctr"/>
            <a:r>
              <a:rPr lang="ja-JP" altLang="en-US" sz="2000" b="0" i="0" dirty="0">
                <a:solidFill>
                  <a:srgbClr val="000000"/>
                </a:solidFill>
                <a:effectLst/>
                <a:latin typeface="Yet R" panose="02030504000101010101" pitchFamily="18" charset="-127"/>
                <a:ea typeface="Yet R" panose="02030504000101010101" pitchFamily="18" charset="-127"/>
              </a:rPr>
              <a:t>「制空の絶対」</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「技術で作る制高」</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「線と点」</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「戦場の選定」</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「面の防空」</a:t>
            </a:r>
            <a:endParaRPr lang="ja-JP" altLang="en-US" sz="2000" dirty="0">
              <a:latin typeface="Yet R" panose="02030504000101010101" pitchFamily="18" charset="-127"/>
              <a:ea typeface="Yet R" panose="02030504000101010101" pitchFamily="18" charset="-127"/>
            </a:endParaRPr>
          </a:p>
        </p:txBody>
      </p:sp>
      <p:sp>
        <p:nvSpPr>
          <p:cNvPr id="14" name="テキスト ボックス 13">
            <a:extLst>
              <a:ext uri="{FF2B5EF4-FFF2-40B4-BE49-F238E27FC236}">
                <a16:creationId xmlns:a16="http://schemas.microsoft.com/office/drawing/2014/main" id="{55535A2F-B72C-4B39-8ADA-00977D051DAA}"/>
              </a:ext>
            </a:extLst>
          </p:cNvPr>
          <p:cNvSpPr txBox="1"/>
          <p:nvPr/>
        </p:nvSpPr>
        <p:spPr>
          <a:xfrm>
            <a:off x="8682182" y="483920"/>
            <a:ext cx="2170547"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坂田俊文</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東海大学名誉教授</a:t>
            </a:r>
            <a:endParaRPr kumimoji="1" lang="ja-JP" altLang="en-US" dirty="0">
              <a:latin typeface="BIZ UDPゴシック" panose="020B0400000000000000" pitchFamily="50" charset="-128"/>
              <a:ea typeface="BIZ UDPゴシック" panose="020B0400000000000000" pitchFamily="50" charset="-128"/>
            </a:endParaRPr>
          </a:p>
        </p:txBody>
      </p:sp>
      <p:sp>
        <p:nvSpPr>
          <p:cNvPr id="17" name="矢印: 右 16">
            <a:extLst>
              <a:ext uri="{FF2B5EF4-FFF2-40B4-BE49-F238E27FC236}">
                <a16:creationId xmlns:a16="http://schemas.microsoft.com/office/drawing/2014/main" id="{AD922DBA-138B-4967-8ECD-25FA5B919188}"/>
              </a:ext>
            </a:extLst>
          </p:cNvPr>
          <p:cNvSpPr/>
          <p:nvPr/>
        </p:nvSpPr>
        <p:spPr>
          <a:xfrm>
            <a:off x="6061359" y="3300256"/>
            <a:ext cx="819732" cy="636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49037C9B-E598-4979-B631-8505ED72A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03" y="2909525"/>
            <a:ext cx="1222376" cy="1770209"/>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1">
            <a:extLst>
              <a:ext uri="{FF2B5EF4-FFF2-40B4-BE49-F238E27FC236}">
                <a16:creationId xmlns:a16="http://schemas.microsoft.com/office/drawing/2014/main" id="{81D9A4D8-C0DA-487A-B08B-3BBB36C496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1840" y="2939913"/>
            <a:ext cx="910794" cy="1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6">
            <a:extLst>
              <a:ext uri="{FF2B5EF4-FFF2-40B4-BE49-F238E27FC236}">
                <a16:creationId xmlns:a16="http://schemas.microsoft.com/office/drawing/2014/main" id="{21334CF0-C861-4EC4-81FA-DF4E5ECC7F3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6969" y="1101444"/>
            <a:ext cx="1063265" cy="145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a:extLst>
              <a:ext uri="{FF2B5EF4-FFF2-40B4-BE49-F238E27FC236}">
                <a16:creationId xmlns:a16="http://schemas.microsoft.com/office/drawing/2014/main" id="{598EA0BA-C464-49B6-AB9B-9831115CCE90}"/>
              </a:ext>
            </a:extLst>
          </p:cNvPr>
          <p:cNvSpPr txBox="1"/>
          <p:nvPr/>
        </p:nvSpPr>
        <p:spPr>
          <a:xfrm>
            <a:off x="10272533" y="1360159"/>
            <a:ext cx="1726368" cy="646331"/>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地球観測</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画像処理工学</a:t>
            </a:r>
          </a:p>
        </p:txBody>
      </p:sp>
      <p:pic>
        <p:nvPicPr>
          <p:cNvPr id="28" name="Picture 4" descr="C:\Users\Tomoyuki-vaio\Pictures\Microsoft クリップ オーガナイザ\j0433953.png">
            <a:extLst>
              <a:ext uri="{FF2B5EF4-FFF2-40B4-BE49-F238E27FC236}">
                <a16:creationId xmlns:a16="http://schemas.microsoft.com/office/drawing/2014/main" id="{278E9D5B-77F0-40FD-836D-B5A909FFC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9749" y="4881359"/>
            <a:ext cx="1469016" cy="156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a:extLst>
              <a:ext uri="{FF2B5EF4-FFF2-40B4-BE49-F238E27FC236}">
                <a16:creationId xmlns:a16="http://schemas.microsoft.com/office/drawing/2014/main" id="{CE0B02E5-9DE7-4302-875D-53E57392B3A6}"/>
              </a:ext>
            </a:extLst>
          </p:cNvPr>
          <p:cNvSpPr txBox="1"/>
          <p:nvPr/>
        </p:nvSpPr>
        <p:spPr>
          <a:xfrm>
            <a:off x="10275024" y="5350327"/>
            <a:ext cx="1711251"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経済産業省</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宇宙産業</a:t>
            </a:r>
            <a:endParaRPr kumimoji="1" lang="ja-JP" altLang="en-US"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A0DA9A29-4F30-4FA5-B1E0-496D77C19C13}"/>
              </a:ext>
            </a:extLst>
          </p:cNvPr>
          <p:cNvSpPr txBox="1"/>
          <p:nvPr/>
        </p:nvSpPr>
        <p:spPr>
          <a:xfrm>
            <a:off x="6242629" y="4202647"/>
            <a:ext cx="2170547"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宇宙航空機部</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航空宇宙システム室</a:t>
            </a:r>
          </a:p>
        </p:txBody>
      </p:sp>
      <p:cxnSp>
        <p:nvCxnSpPr>
          <p:cNvPr id="32" name="コネクタ: カギ線 31">
            <a:extLst>
              <a:ext uri="{FF2B5EF4-FFF2-40B4-BE49-F238E27FC236}">
                <a16:creationId xmlns:a16="http://schemas.microsoft.com/office/drawing/2014/main" id="{F4773FD9-4475-4BA2-98DC-F5C4686074A6}"/>
              </a:ext>
            </a:extLst>
          </p:cNvPr>
          <p:cNvCxnSpPr>
            <a:endCxn id="26" idx="1"/>
          </p:cNvCxnSpPr>
          <p:nvPr/>
        </p:nvCxnSpPr>
        <p:spPr>
          <a:xfrm flipV="1">
            <a:off x="7327902" y="1830540"/>
            <a:ext cx="2159067" cy="1052260"/>
          </a:xfrm>
          <a:prstGeom prst="bentConnector3">
            <a:avLst>
              <a:gd name="adj1" fmla="val 37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F0A673B4-DC53-41E0-94F2-0FCFF4B4EA6F}"/>
              </a:ext>
            </a:extLst>
          </p:cNvPr>
          <p:cNvCxnSpPr>
            <a:cxnSpLocks/>
            <a:stCxn id="30" idx="2"/>
          </p:cNvCxnSpPr>
          <p:nvPr/>
        </p:nvCxnSpPr>
        <p:spPr>
          <a:xfrm rot="16200000" flipH="1">
            <a:off x="7806188" y="4370693"/>
            <a:ext cx="905277" cy="1861846"/>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D7608A1-EF17-4ABA-A4A3-F0F654F17887}"/>
              </a:ext>
            </a:extLst>
          </p:cNvPr>
          <p:cNvSpPr txBox="1"/>
          <p:nvPr/>
        </p:nvSpPr>
        <p:spPr>
          <a:xfrm>
            <a:off x="6343002" y="6239062"/>
            <a:ext cx="4918577" cy="523220"/>
          </a:xfrm>
          <a:prstGeom prst="rect">
            <a:avLst/>
          </a:prstGeom>
          <a:noFill/>
        </p:spPr>
        <p:txBody>
          <a:bodyPr wrap="square">
            <a:spAutoFit/>
          </a:bodyPr>
          <a:lstStyle/>
          <a:p>
            <a:pPr algn="ctr"/>
            <a:r>
              <a:rPr lang="ja-JP" altLang="en-US" sz="1400" b="1" dirty="0">
                <a:latin typeface="BIZ UDPゴシック" panose="020B0400000000000000" pitchFamily="50" charset="-128"/>
                <a:ea typeface="BIZ UDPゴシック" panose="020B0400000000000000" pitchFamily="50" charset="-128"/>
              </a:rPr>
              <a:t>戦略研社長コラム</a:t>
            </a:r>
            <a:endParaRPr lang="en-US" altLang="ja-JP" sz="1400" b="1" dirty="0">
              <a:latin typeface="BIZ UDPゴシック" panose="020B0400000000000000" pitchFamily="50" charset="-128"/>
              <a:ea typeface="BIZ UDPゴシック" panose="020B0400000000000000" pitchFamily="50" charset="-128"/>
            </a:endParaRPr>
          </a:p>
          <a:p>
            <a:pPr algn="ctr"/>
            <a:r>
              <a:rPr lang="ja-JP" altLang="en-US" sz="1400" b="1" dirty="0">
                <a:latin typeface="BIZ UDPゴシック" panose="020B0400000000000000" pitchFamily="50" charset="-128"/>
                <a:ea typeface="BIZ UDPゴシック" panose="020B0400000000000000" pitchFamily="50" charset="-128"/>
              </a:rPr>
              <a:t>「</a:t>
            </a:r>
            <a:r>
              <a:rPr lang="ja-JP" altLang="en-US" sz="1400" b="1" dirty="0">
                <a:latin typeface="BIZ UDPゴシック" panose="020B0400000000000000" pitchFamily="50" charset="-128"/>
                <a:ea typeface="BIZ UDPゴシック" panose="020B0400000000000000" pitchFamily="50" charset="-128"/>
                <a:hlinkClick r:id="rId7"/>
              </a:rPr>
              <a:t>日本初の宇宙からの帰還には三井物産パーソンの尽力が</a:t>
            </a:r>
            <a:r>
              <a:rPr lang="ja-JP" altLang="en-US" sz="1400" b="1" dirty="0">
                <a:latin typeface="BIZ UDPゴシック" panose="020B0400000000000000" pitchFamily="50" charset="-128"/>
                <a:ea typeface="BIZ UDPゴシック" panose="020B0400000000000000" pitchFamily="50" charset="-128"/>
              </a:rPr>
              <a:t>」</a:t>
            </a:r>
          </a:p>
        </p:txBody>
      </p:sp>
      <p:sp>
        <p:nvSpPr>
          <p:cNvPr id="48" name="テキスト ボックス 47">
            <a:extLst>
              <a:ext uri="{FF2B5EF4-FFF2-40B4-BE49-F238E27FC236}">
                <a16:creationId xmlns:a16="http://schemas.microsoft.com/office/drawing/2014/main" id="{50798532-F641-41CF-BA0C-353778D005E3}"/>
              </a:ext>
            </a:extLst>
          </p:cNvPr>
          <p:cNvSpPr txBox="1"/>
          <p:nvPr/>
        </p:nvSpPr>
        <p:spPr>
          <a:xfrm>
            <a:off x="6144377" y="2455106"/>
            <a:ext cx="1362368"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寺本さん</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（孫）</a:t>
            </a:r>
            <a:endParaRPr kumimoji="1" lang="ja-JP" altLang="en-US" dirty="0">
              <a:latin typeface="BIZ UDPゴシック" panose="020B0400000000000000" pitchFamily="50" charset="-128"/>
              <a:ea typeface="BIZ UDPゴシック" panose="020B0400000000000000" pitchFamily="50" charset="-128"/>
            </a:endParaRPr>
          </a:p>
        </p:txBody>
      </p:sp>
      <p:pic>
        <p:nvPicPr>
          <p:cNvPr id="49" name="Picture 217">
            <a:extLst>
              <a:ext uri="{FF2B5EF4-FFF2-40B4-BE49-F238E27FC236}">
                <a16:creationId xmlns:a16="http://schemas.microsoft.com/office/drawing/2014/main" id="{019D71EE-9DC4-49A9-97C9-B3F5104692D6}"/>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l="12122" t="36241" r="62122" b="24448"/>
          <a:stretch>
            <a:fillRect/>
          </a:stretch>
        </p:blipFill>
        <p:spPr bwMode="auto">
          <a:xfrm>
            <a:off x="9235822" y="2993464"/>
            <a:ext cx="1063265" cy="124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テキスト ボックス 49">
            <a:extLst>
              <a:ext uri="{FF2B5EF4-FFF2-40B4-BE49-F238E27FC236}">
                <a16:creationId xmlns:a16="http://schemas.microsoft.com/office/drawing/2014/main" id="{7789198F-5B46-4047-84C7-F2681C09AA87}"/>
              </a:ext>
            </a:extLst>
          </p:cNvPr>
          <p:cNvSpPr txBox="1"/>
          <p:nvPr/>
        </p:nvSpPr>
        <p:spPr>
          <a:xfrm>
            <a:off x="9919546" y="3003474"/>
            <a:ext cx="2251866" cy="1077218"/>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JAXA</a:t>
            </a:r>
          </a:p>
          <a:p>
            <a:pPr algn="ctr"/>
            <a:r>
              <a:rPr lang="ja-JP" altLang="en-US" sz="1600" dirty="0">
                <a:latin typeface="BIZ UDPゴシック" panose="020B0400000000000000" pitchFamily="50" charset="-128"/>
                <a:ea typeface="BIZ UDPゴシック" panose="020B0400000000000000" pitchFamily="50" charset="-128"/>
              </a:rPr>
              <a:t>準天頂衛星一号機</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宇宙デブリ</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600" dirty="0">
                <a:latin typeface="BIZ UDPゴシック" panose="020B0400000000000000" pitchFamily="50" charset="-128"/>
                <a:ea typeface="BIZ UDPゴシック" panose="020B0400000000000000" pitchFamily="50" charset="-128"/>
              </a:rPr>
              <a:t>元</a:t>
            </a:r>
            <a:r>
              <a:rPr kumimoji="1" lang="ja-JP" altLang="en-US" sz="1600" dirty="0">
                <a:latin typeface="BIZ UDPゴシック" panose="020B0400000000000000" pitchFamily="50" charset="-128"/>
                <a:ea typeface="BIZ UDPゴシック" panose="020B0400000000000000" pitchFamily="50" charset="-128"/>
              </a:rPr>
              <a:t>内閣府技術参与</a:t>
            </a:r>
            <a:endParaRPr kumimoji="1" lang="en-US" altLang="ja-JP" sz="900" dirty="0">
              <a:latin typeface="BIZ UDPゴシック" panose="020B0400000000000000" pitchFamily="50" charset="-128"/>
              <a:ea typeface="BIZ UDPゴシック" panose="020B0400000000000000" pitchFamily="50" charset="-128"/>
            </a:endParaRPr>
          </a:p>
        </p:txBody>
      </p:sp>
      <p:cxnSp>
        <p:nvCxnSpPr>
          <p:cNvPr id="45" name="直線矢印コネクタ 44">
            <a:extLst>
              <a:ext uri="{FF2B5EF4-FFF2-40B4-BE49-F238E27FC236}">
                <a16:creationId xmlns:a16="http://schemas.microsoft.com/office/drawing/2014/main" id="{DF5D7A33-5627-40CC-AFF0-609368062A59}"/>
              </a:ext>
            </a:extLst>
          </p:cNvPr>
          <p:cNvCxnSpPr>
            <a:endCxn id="49" idx="1"/>
          </p:cNvCxnSpPr>
          <p:nvPr/>
        </p:nvCxnSpPr>
        <p:spPr>
          <a:xfrm>
            <a:off x="7680864" y="3618321"/>
            <a:ext cx="1554958"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3F90B0BA-3DC0-48A0-B310-50BE4D75DAEC}"/>
              </a:ext>
            </a:extLst>
          </p:cNvPr>
          <p:cNvSpPr txBox="1"/>
          <p:nvPr/>
        </p:nvSpPr>
        <p:spPr>
          <a:xfrm>
            <a:off x="8645204" y="4136404"/>
            <a:ext cx="3168105" cy="415498"/>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NASDA</a:t>
            </a:r>
            <a:r>
              <a:rPr lang="ja-JP" altLang="en-US" sz="1050" dirty="0">
                <a:latin typeface="BIZ UDPゴシック" panose="020B0400000000000000" pitchFamily="50" charset="-128"/>
                <a:ea typeface="BIZ UDPゴシック" panose="020B0400000000000000" pitchFamily="50" charset="-128"/>
              </a:rPr>
              <a:t>時代、パリ駐在員事務所開設にご支援頂き寺本さんと、三井物産に感謝！</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57" name="テキスト ボックス 56">
            <a:extLst>
              <a:ext uri="{FF2B5EF4-FFF2-40B4-BE49-F238E27FC236}">
                <a16:creationId xmlns:a16="http://schemas.microsoft.com/office/drawing/2014/main" id="{0884F493-C153-4943-A745-3227977D0431}"/>
              </a:ext>
            </a:extLst>
          </p:cNvPr>
          <p:cNvSpPr txBox="1"/>
          <p:nvPr/>
        </p:nvSpPr>
        <p:spPr>
          <a:xfrm>
            <a:off x="9079887" y="2754946"/>
            <a:ext cx="133988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吉富進</a:t>
            </a:r>
          </a:p>
        </p:txBody>
      </p:sp>
      <p:sp>
        <p:nvSpPr>
          <p:cNvPr id="58" name="テキスト ボックス 57">
            <a:extLst>
              <a:ext uri="{FF2B5EF4-FFF2-40B4-BE49-F238E27FC236}">
                <a16:creationId xmlns:a16="http://schemas.microsoft.com/office/drawing/2014/main" id="{B8A52DDB-F09D-4963-98F3-76DFFEA11835}"/>
              </a:ext>
            </a:extLst>
          </p:cNvPr>
          <p:cNvSpPr txBox="1"/>
          <p:nvPr/>
        </p:nvSpPr>
        <p:spPr>
          <a:xfrm>
            <a:off x="9320951" y="4639035"/>
            <a:ext cx="133988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北川社長</a:t>
            </a:r>
          </a:p>
        </p:txBody>
      </p:sp>
    </p:spTree>
    <p:extLst>
      <p:ext uri="{BB962C8B-B14F-4D97-AF65-F5344CB8AC3E}">
        <p14:creationId xmlns:p14="http://schemas.microsoft.com/office/powerpoint/2010/main" val="409736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https://forms.office.com/r/FjYE4NE0kK</a:t>
            </a:r>
            <a:endParaRPr lang="ja-JP" altLang="en-US" sz="24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85038" y="5391150"/>
            <a:ext cx="1303697" cy="142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AFFBE2B8-75C6-401E-AC13-37E192B9E626}"/>
              </a:ext>
            </a:extLst>
          </p:cNvPr>
          <p:cNvPicPr>
            <a:picLocks noChangeAspect="1"/>
          </p:cNvPicPr>
          <p:nvPr/>
        </p:nvPicPr>
        <p:blipFill>
          <a:blip r:embed="rId3"/>
          <a:stretch>
            <a:fillRect/>
          </a:stretch>
        </p:blipFill>
        <p:spPr>
          <a:xfrm>
            <a:off x="3521569" y="882596"/>
            <a:ext cx="5148859" cy="5178535"/>
          </a:xfrm>
          <a:prstGeom prst="rect">
            <a:avLst/>
          </a:prstGeom>
        </p:spPr>
      </p:pic>
      <p:pic>
        <p:nvPicPr>
          <p:cNvPr id="11" name="Picture 13" descr="biz_046">
            <a:extLst>
              <a:ext uri="{FF2B5EF4-FFF2-40B4-BE49-F238E27FC236}">
                <a16:creationId xmlns:a16="http://schemas.microsoft.com/office/drawing/2014/main" id="{F9EB772E-A93E-4F2E-A425-C52912B52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35" y="5178535"/>
            <a:ext cx="1660089" cy="166471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65223EAB-6888-4A59-B7A3-E53A03FF5F83}"/>
              </a:ext>
            </a:extLst>
          </p:cNvPr>
          <p:cNvSpPr txBox="1"/>
          <p:nvPr/>
        </p:nvSpPr>
        <p:spPr>
          <a:xfrm>
            <a:off x="240335" y="3943350"/>
            <a:ext cx="2232870" cy="1200329"/>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アンケートに</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ご協力を</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お願いします！</a:t>
            </a:r>
          </a:p>
        </p:txBody>
      </p:sp>
      <p:sp>
        <p:nvSpPr>
          <p:cNvPr id="13" name="テキスト ボックス 12">
            <a:extLst>
              <a:ext uri="{FF2B5EF4-FFF2-40B4-BE49-F238E27FC236}">
                <a16:creationId xmlns:a16="http://schemas.microsoft.com/office/drawing/2014/main" id="{04839CAB-3968-4F0A-852E-2D3FD07DEFBD}"/>
              </a:ext>
            </a:extLst>
          </p:cNvPr>
          <p:cNvSpPr txBox="1"/>
          <p:nvPr/>
        </p:nvSpPr>
        <p:spPr>
          <a:xfrm rot="19995454">
            <a:off x="10334290" y="4913742"/>
            <a:ext cx="1331918" cy="461665"/>
          </a:xfrm>
          <a:prstGeom prst="rect">
            <a:avLst/>
          </a:prstGeom>
          <a:noFill/>
        </p:spPr>
        <p:txBody>
          <a:bodyPr wrap="square" rtlCol="0">
            <a:spAutoFit/>
          </a:bodyPr>
          <a:lstStyle/>
          <a:p>
            <a:pPr algn="ctr"/>
            <a:r>
              <a:rPr kumimoji="1" lang="ja-JP" altLang="en-US" sz="2400" dirty="0">
                <a:solidFill>
                  <a:schemeClr val="accent5">
                    <a:lumMod val="75000"/>
                  </a:schemeClr>
                </a:solidFill>
                <a:latin typeface="UD デジタル 教科書体 NK-B" panose="02020700000000000000" pitchFamily="18" charset="-128"/>
                <a:ea typeface="UD デジタル 教科書体 NK-B" panose="02020700000000000000" pitchFamily="18" charset="-128"/>
              </a:rPr>
              <a:t>ポチっ！</a:t>
            </a:r>
          </a:p>
        </p:txBody>
      </p:sp>
    </p:spTree>
    <p:extLst>
      <p:ext uri="{BB962C8B-B14F-4D97-AF65-F5344CB8AC3E}">
        <p14:creationId xmlns:p14="http://schemas.microsoft.com/office/powerpoint/2010/main" val="3665696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Text Box 6">
            <a:extLst>
              <a:ext uri="{FF2B5EF4-FFF2-40B4-BE49-F238E27FC236}">
                <a16:creationId xmlns:a16="http://schemas.microsoft.com/office/drawing/2014/main" id="{0E6DB89B-3FBF-488E-B375-1EB0B89A6B53}"/>
              </a:ext>
            </a:extLst>
          </p:cNvPr>
          <p:cNvSpPr txBox="1">
            <a:spLocks noChangeArrowheads="1"/>
          </p:cNvSpPr>
          <p:nvPr/>
        </p:nvSpPr>
        <p:spPr bwMode="auto">
          <a:xfrm>
            <a:off x="116876" y="666111"/>
            <a:ext cx="4526831" cy="120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87313">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buFont typeface="Wingdings" panose="05000000000000000000" pitchFamily="2" charset="2"/>
              <a:buChar char="l"/>
            </a:pPr>
            <a:r>
              <a:rPr lang="ja-JP" altLang="en-US" sz="1314" b="1" dirty="0">
                <a:latin typeface="メイリオ" panose="020B0604030504040204" pitchFamily="50" charset="-128"/>
                <a:ea typeface="メイリオ" panose="020B0604030504040204" pitchFamily="50" charset="-128"/>
              </a:rPr>
              <a:t>目的</a:t>
            </a:r>
            <a:endParaRPr lang="ja-JP" altLang="en-US" sz="1314" b="1" dirty="0">
              <a:solidFill>
                <a:schemeClr val="bg1"/>
              </a:solidFill>
              <a:latin typeface="メイリオ" panose="020B0604030504040204" pitchFamily="50" charset="-128"/>
              <a:ea typeface="メイリオ" panose="020B0604030504040204" pitchFamily="50" charset="-128"/>
            </a:endParaRPr>
          </a:p>
          <a:p>
            <a:pPr eaLnBrk="1" hangingPunct="1">
              <a:spcBef>
                <a:spcPct val="50000"/>
              </a:spcBef>
              <a:buFont typeface="Wingdings" panose="05000000000000000000" pitchFamily="2" charset="2"/>
              <a:buNone/>
            </a:pPr>
            <a:r>
              <a:rPr lang="ja-JP" altLang="en-US" sz="1314" dirty="0">
                <a:latin typeface="メイリオ" panose="020B0604030504040204" pitchFamily="50" charset="-128"/>
                <a:ea typeface="メイリオ" panose="020B0604030504040204" pitchFamily="50" charset="-128"/>
              </a:rPr>
              <a:t>日本の天頂付近に常に</a:t>
            </a:r>
            <a:r>
              <a:rPr lang="en-US" altLang="ja-JP" sz="1314" dirty="0">
                <a:latin typeface="メイリオ" panose="020B0604030504040204" pitchFamily="50" charset="-128"/>
                <a:ea typeface="メイリオ" panose="020B0604030504040204" pitchFamily="50" charset="-128"/>
              </a:rPr>
              <a:t>1</a:t>
            </a:r>
            <a:r>
              <a:rPr lang="ja-JP" altLang="en-US" sz="1314" dirty="0">
                <a:latin typeface="メイリオ" panose="020B0604030504040204" pitchFamily="50" charset="-128"/>
                <a:ea typeface="メイリオ" panose="020B0604030504040204" pitchFamily="50" charset="-128"/>
              </a:rPr>
              <a:t>機の衛星が見えるように、</a:t>
            </a:r>
            <a:r>
              <a:rPr lang="en-US" altLang="ja-JP" sz="1314" dirty="0">
                <a:latin typeface="メイリオ" panose="020B0604030504040204" pitchFamily="50" charset="-128"/>
                <a:ea typeface="メイリオ" panose="020B0604030504040204" pitchFamily="50" charset="-128"/>
              </a:rPr>
              <a:t>3</a:t>
            </a:r>
            <a:r>
              <a:rPr lang="ja-JP" altLang="en-US" sz="1314" dirty="0">
                <a:latin typeface="メイリオ" panose="020B0604030504040204" pitchFamily="50" charset="-128"/>
                <a:ea typeface="メイリオ" panose="020B0604030504040204" pitchFamily="50" charset="-128"/>
              </a:rPr>
              <a:t>機の衛星を配置して、山間部やビルの谷間に影響されずに、全国をほぼ</a:t>
            </a:r>
            <a:r>
              <a:rPr lang="en-US" altLang="ja-JP" sz="1314" dirty="0">
                <a:latin typeface="メイリオ" panose="020B0604030504040204" pitchFamily="50" charset="-128"/>
                <a:ea typeface="メイリオ" panose="020B0604030504040204" pitchFamily="50" charset="-128"/>
              </a:rPr>
              <a:t>100%</a:t>
            </a:r>
            <a:r>
              <a:rPr lang="ja-JP" altLang="en-US" sz="1314" dirty="0">
                <a:latin typeface="メイリオ" panose="020B0604030504040204" pitchFamily="50" charset="-128"/>
                <a:ea typeface="メイリオ" panose="020B0604030504040204" pitchFamily="50" charset="-128"/>
              </a:rPr>
              <a:t>カバーする高精度の衛星測位サービスを提供することを可能とする。</a:t>
            </a:r>
          </a:p>
        </p:txBody>
      </p:sp>
      <p:pic>
        <p:nvPicPr>
          <p:cNvPr id="7172" name="Picture 17" descr="reafletB_master_c">
            <a:extLst>
              <a:ext uri="{FF2B5EF4-FFF2-40B4-BE49-F238E27FC236}">
                <a16:creationId xmlns:a16="http://schemas.microsoft.com/office/drawing/2014/main" id="{AB9D1475-2C16-4EC4-B967-07D574AD8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53" y="634499"/>
            <a:ext cx="2279396" cy="137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 Box 18">
            <a:extLst>
              <a:ext uri="{FF2B5EF4-FFF2-40B4-BE49-F238E27FC236}">
                <a16:creationId xmlns:a16="http://schemas.microsoft.com/office/drawing/2014/main" id="{7CA50756-4F20-449E-A843-40580FF59D65}"/>
              </a:ext>
            </a:extLst>
          </p:cNvPr>
          <p:cNvSpPr txBox="1">
            <a:spLocks noChangeArrowheads="1"/>
          </p:cNvSpPr>
          <p:nvPr/>
        </p:nvSpPr>
        <p:spPr bwMode="auto">
          <a:xfrm>
            <a:off x="4783210" y="1599540"/>
            <a:ext cx="1451473"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788">
                <a:solidFill>
                  <a:schemeClr val="bg1"/>
                </a:solidFill>
              </a:rPr>
              <a:t>CG</a:t>
            </a:r>
            <a:r>
              <a:rPr lang="ja-JP" altLang="en-US" sz="788">
                <a:solidFill>
                  <a:schemeClr val="bg1"/>
                </a:solidFill>
              </a:rPr>
              <a:t>：　　　　　　　　　　　　　　　　準天頂衛星システムイメージ</a:t>
            </a:r>
          </a:p>
        </p:txBody>
      </p:sp>
      <p:pic>
        <p:nvPicPr>
          <p:cNvPr id="7174" name="Picture 4" descr="右クリックで画像を保存してください">
            <a:extLst>
              <a:ext uri="{FF2B5EF4-FFF2-40B4-BE49-F238E27FC236}">
                <a16:creationId xmlns:a16="http://schemas.microsoft.com/office/drawing/2014/main" id="{8D12A2A2-AF2F-43E3-878E-8EDA910B2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460" y="3237661"/>
            <a:ext cx="700711" cy="23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Line 6">
            <a:extLst>
              <a:ext uri="{FF2B5EF4-FFF2-40B4-BE49-F238E27FC236}">
                <a16:creationId xmlns:a16="http://schemas.microsoft.com/office/drawing/2014/main" id="{B6F3DD18-E687-4219-93A2-2094BB56743E}"/>
              </a:ext>
            </a:extLst>
          </p:cNvPr>
          <p:cNvSpPr>
            <a:spLocks noChangeShapeType="1"/>
          </p:cNvSpPr>
          <p:nvPr/>
        </p:nvSpPr>
        <p:spPr bwMode="auto">
          <a:xfrm flipV="1">
            <a:off x="9117815" y="3137559"/>
            <a:ext cx="50051" cy="100102"/>
          </a:xfrm>
          <a:prstGeom prst="line">
            <a:avLst/>
          </a:prstGeom>
          <a:noFill/>
          <a:ln w="12700">
            <a:solidFill>
              <a:schemeClr val="tx1"/>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44" name="Line 7">
            <a:extLst>
              <a:ext uri="{FF2B5EF4-FFF2-40B4-BE49-F238E27FC236}">
                <a16:creationId xmlns:a16="http://schemas.microsoft.com/office/drawing/2014/main" id="{75AA1808-746E-4007-896A-BE7CF31B4A51}"/>
              </a:ext>
            </a:extLst>
          </p:cNvPr>
          <p:cNvSpPr>
            <a:spLocks noChangeShapeType="1"/>
          </p:cNvSpPr>
          <p:nvPr/>
        </p:nvSpPr>
        <p:spPr bwMode="auto">
          <a:xfrm flipH="1">
            <a:off x="9318018" y="1836239"/>
            <a:ext cx="800813" cy="1351371"/>
          </a:xfrm>
          <a:prstGeom prst="line">
            <a:avLst/>
          </a:prstGeom>
          <a:noFill/>
          <a:ln w="9525">
            <a:solidFill>
              <a:schemeClr val="tx1"/>
            </a:solidFill>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45" name="Line 9">
            <a:extLst>
              <a:ext uri="{FF2B5EF4-FFF2-40B4-BE49-F238E27FC236}">
                <a16:creationId xmlns:a16="http://schemas.microsoft.com/office/drawing/2014/main" id="{9FD065AD-B6D9-4501-A0BA-587A0B9B8092}"/>
              </a:ext>
            </a:extLst>
          </p:cNvPr>
          <p:cNvSpPr>
            <a:spLocks noChangeShapeType="1"/>
          </p:cNvSpPr>
          <p:nvPr/>
        </p:nvSpPr>
        <p:spPr bwMode="auto">
          <a:xfrm>
            <a:off x="9117816" y="2236645"/>
            <a:ext cx="0" cy="900914"/>
          </a:xfrm>
          <a:prstGeom prst="line">
            <a:avLst/>
          </a:prstGeom>
          <a:noFill/>
          <a:ln w="19050">
            <a:solidFill>
              <a:schemeClr val="tx1"/>
            </a:solidFill>
            <a:prstDash val="lgDash"/>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178" name="Text Box 10">
            <a:extLst>
              <a:ext uri="{FF2B5EF4-FFF2-40B4-BE49-F238E27FC236}">
                <a16:creationId xmlns:a16="http://schemas.microsoft.com/office/drawing/2014/main" id="{7A38A555-F193-4815-BE14-67FD9E99AA16}"/>
              </a:ext>
            </a:extLst>
          </p:cNvPr>
          <p:cNvSpPr txBox="1">
            <a:spLocks noChangeArrowheads="1"/>
          </p:cNvSpPr>
          <p:nvPr/>
        </p:nvSpPr>
        <p:spPr bwMode="auto">
          <a:xfrm>
            <a:off x="8169546" y="1346866"/>
            <a:ext cx="716863"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1051" dirty="0">
                <a:latin typeface="メイリオ" panose="020B0604030504040204" pitchFamily="50" charset="-128"/>
                <a:ea typeface="メイリオ" panose="020B0604030504040204" pitchFamily="50" charset="-128"/>
              </a:rPr>
              <a:t>GPS</a:t>
            </a:r>
            <a:r>
              <a:rPr lang="ja-JP" altLang="en-US" sz="1051" dirty="0">
                <a:latin typeface="メイリオ" panose="020B0604030504040204" pitchFamily="50" charset="-128"/>
                <a:ea typeface="メイリオ" panose="020B0604030504040204" pitchFamily="50" charset="-128"/>
              </a:rPr>
              <a:t>衛星</a:t>
            </a:r>
          </a:p>
        </p:txBody>
      </p:sp>
      <p:sp>
        <p:nvSpPr>
          <p:cNvPr id="7179" name="Text Box 11">
            <a:extLst>
              <a:ext uri="{FF2B5EF4-FFF2-40B4-BE49-F238E27FC236}">
                <a16:creationId xmlns:a16="http://schemas.microsoft.com/office/drawing/2014/main" id="{0F612BDC-6787-424D-8B00-1A08BC03AE8B}"/>
              </a:ext>
            </a:extLst>
          </p:cNvPr>
          <p:cNvSpPr txBox="1">
            <a:spLocks noChangeArrowheads="1"/>
          </p:cNvSpPr>
          <p:nvPr/>
        </p:nvSpPr>
        <p:spPr bwMode="auto">
          <a:xfrm>
            <a:off x="9347882" y="1216124"/>
            <a:ext cx="716863"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1051">
                <a:latin typeface="メイリオ" panose="020B0604030504040204" pitchFamily="50" charset="-128"/>
                <a:ea typeface="メイリオ" panose="020B0604030504040204" pitchFamily="50" charset="-128"/>
              </a:rPr>
              <a:t>GPS</a:t>
            </a:r>
            <a:r>
              <a:rPr lang="ja-JP" altLang="en-US" sz="1051">
                <a:latin typeface="メイリオ" panose="020B0604030504040204" pitchFamily="50" charset="-128"/>
                <a:ea typeface="メイリオ" panose="020B0604030504040204" pitchFamily="50" charset="-128"/>
              </a:rPr>
              <a:t>衛星</a:t>
            </a:r>
          </a:p>
        </p:txBody>
      </p:sp>
      <p:sp>
        <p:nvSpPr>
          <p:cNvPr id="7180" name="Text Box 12">
            <a:extLst>
              <a:ext uri="{FF2B5EF4-FFF2-40B4-BE49-F238E27FC236}">
                <a16:creationId xmlns:a16="http://schemas.microsoft.com/office/drawing/2014/main" id="{FB23C763-D0CC-48B8-B15B-A32E08D4B808}"/>
              </a:ext>
            </a:extLst>
          </p:cNvPr>
          <p:cNvSpPr txBox="1">
            <a:spLocks noChangeArrowheads="1"/>
          </p:cNvSpPr>
          <p:nvPr/>
        </p:nvSpPr>
        <p:spPr bwMode="auto">
          <a:xfrm>
            <a:off x="8814383" y="539089"/>
            <a:ext cx="857927"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sz="1051">
                <a:latin typeface="メイリオ" panose="020B0604030504040204" pitchFamily="50" charset="-128"/>
                <a:ea typeface="メイリオ" panose="020B0604030504040204" pitchFamily="50" charset="-128"/>
              </a:rPr>
              <a:t>準天頂衛星</a:t>
            </a:r>
          </a:p>
        </p:txBody>
      </p:sp>
      <p:sp>
        <p:nvSpPr>
          <p:cNvPr id="7181" name="Text Box 14">
            <a:extLst>
              <a:ext uri="{FF2B5EF4-FFF2-40B4-BE49-F238E27FC236}">
                <a16:creationId xmlns:a16="http://schemas.microsoft.com/office/drawing/2014/main" id="{2E968709-0B76-4A16-AED4-502814D60585}"/>
              </a:ext>
            </a:extLst>
          </p:cNvPr>
          <p:cNvSpPr txBox="1">
            <a:spLocks noChangeArrowheads="1"/>
          </p:cNvSpPr>
          <p:nvPr/>
        </p:nvSpPr>
        <p:spPr bwMode="auto">
          <a:xfrm>
            <a:off x="8522847" y="3452463"/>
            <a:ext cx="1261885" cy="41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en-US" altLang="ja-JP" sz="1051">
                <a:latin typeface="メイリオ" panose="020B0604030504040204" pitchFamily="50" charset="-128"/>
                <a:ea typeface="メイリオ" panose="020B0604030504040204" pitchFamily="50" charset="-128"/>
              </a:rPr>
              <a:t>GPS</a:t>
            </a:r>
            <a:r>
              <a:rPr lang="ja-JP" altLang="en-US" sz="1051">
                <a:latin typeface="メイリオ" panose="020B0604030504040204" pitchFamily="50" charset="-128"/>
                <a:ea typeface="メイリオ" panose="020B0604030504040204" pitchFamily="50" charset="-128"/>
              </a:rPr>
              <a:t>利用者</a:t>
            </a:r>
            <a:br>
              <a:rPr lang="ja-JP" altLang="en-US" sz="1051">
                <a:latin typeface="メイリオ" panose="020B0604030504040204" pitchFamily="50" charset="-128"/>
                <a:ea typeface="メイリオ" panose="020B0604030504040204" pitchFamily="50" charset="-128"/>
              </a:rPr>
            </a:br>
            <a:r>
              <a:rPr lang="ja-JP" altLang="en-US" sz="1051">
                <a:latin typeface="メイリオ" panose="020B0604030504040204" pitchFamily="50" charset="-128"/>
                <a:ea typeface="メイリオ" panose="020B0604030504040204" pitchFamily="50" charset="-128"/>
              </a:rPr>
              <a:t>（カーナビなど）</a:t>
            </a:r>
          </a:p>
        </p:txBody>
      </p:sp>
      <p:sp>
        <p:nvSpPr>
          <p:cNvPr id="7182" name="Text Box 15">
            <a:extLst>
              <a:ext uri="{FF2B5EF4-FFF2-40B4-BE49-F238E27FC236}">
                <a16:creationId xmlns:a16="http://schemas.microsoft.com/office/drawing/2014/main" id="{10E3439E-0EE7-41CD-805F-38A3FEC99658}"/>
              </a:ext>
            </a:extLst>
          </p:cNvPr>
          <p:cNvSpPr txBox="1">
            <a:spLocks noChangeArrowheads="1"/>
          </p:cNvSpPr>
          <p:nvPr/>
        </p:nvSpPr>
        <p:spPr bwMode="auto">
          <a:xfrm>
            <a:off x="7525766" y="778417"/>
            <a:ext cx="1127232" cy="415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sz="1051" b="1" dirty="0">
                <a:latin typeface="メイリオ" panose="020B0604030504040204" pitchFamily="50" charset="-128"/>
                <a:ea typeface="メイリオ" panose="020B0604030504040204" pitchFamily="50" charset="-128"/>
              </a:rPr>
              <a:t>「</a:t>
            </a:r>
            <a:r>
              <a:rPr lang="en-US" altLang="ja-JP" sz="1051" b="1" dirty="0">
                <a:latin typeface="メイリオ" panose="020B0604030504040204" pitchFamily="50" charset="-128"/>
                <a:ea typeface="メイリオ" panose="020B0604030504040204" pitchFamily="50" charset="-128"/>
              </a:rPr>
              <a:t>GPS</a:t>
            </a:r>
            <a:r>
              <a:rPr lang="ja-JP" altLang="en-US" sz="1051" b="1" dirty="0">
                <a:latin typeface="メイリオ" panose="020B0604030504040204" pitchFamily="50" charset="-128"/>
                <a:ea typeface="メイリオ" panose="020B0604030504040204" pitchFamily="50" charset="-128"/>
              </a:rPr>
              <a:t>衛星と</a:t>
            </a:r>
            <a:br>
              <a:rPr lang="ja-JP" altLang="en-US" sz="1051" b="1" dirty="0">
                <a:latin typeface="メイリオ" panose="020B0604030504040204" pitchFamily="50" charset="-128"/>
                <a:ea typeface="メイリオ" panose="020B0604030504040204" pitchFamily="50" charset="-128"/>
              </a:rPr>
            </a:br>
            <a:r>
              <a:rPr lang="ja-JP" altLang="en-US" sz="1051" b="1" dirty="0">
                <a:latin typeface="メイリオ" panose="020B0604030504040204" pitchFamily="50" charset="-128"/>
                <a:ea typeface="メイリオ" panose="020B0604030504040204" pitchFamily="50" charset="-128"/>
              </a:rPr>
              <a:t>　同等の信号」</a:t>
            </a:r>
          </a:p>
        </p:txBody>
      </p:sp>
      <p:sp>
        <p:nvSpPr>
          <p:cNvPr id="51" name="Line 16">
            <a:extLst>
              <a:ext uri="{FF2B5EF4-FFF2-40B4-BE49-F238E27FC236}">
                <a16:creationId xmlns:a16="http://schemas.microsoft.com/office/drawing/2014/main" id="{62103FD5-E53B-443C-8BFF-657AC16AD6A2}"/>
              </a:ext>
            </a:extLst>
          </p:cNvPr>
          <p:cNvSpPr>
            <a:spLocks noChangeShapeType="1"/>
          </p:cNvSpPr>
          <p:nvPr/>
        </p:nvSpPr>
        <p:spPr bwMode="auto">
          <a:xfrm flipH="1">
            <a:off x="9117815" y="1112589"/>
            <a:ext cx="9385" cy="823752"/>
          </a:xfrm>
          <a:prstGeom prst="line">
            <a:avLst/>
          </a:prstGeom>
          <a:noFill/>
          <a:ln w="19050">
            <a:solidFill>
              <a:schemeClr val="tx1"/>
            </a:solidFill>
            <a:prstDash val="lgDash"/>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184" name="Group 17">
            <a:extLst>
              <a:ext uri="{FF2B5EF4-FFF2-40B4-BE49-F238E27FC236}">
                <a16:creationId xmlns:a16="http://schemas.microsoft.com/office/drawing/2014/main" id="{1B3D907A-0A07-4AAB-BF1C-548B825444FD}"/>
              </a:ext>
            </a:extLst>
          </p:cNvPr>
          <p:cNvGrpSpPr>
            <a:grpSpLocks/>
          </p:cNvGrpSpPr>
          <p:nvPr/>
        </p:nvGrpSpPr>
        <p:grpSpPr bwMode="auto">
          <a:xfrm flipH="1">
            <a:off x="8331601" y="1552618"/>
            <a:ext cx="278408" cy="211673"/>
            <a:chOff x="3999" y="1480"/>
            <a:chExt cx="336" cy="255"/>
          </a:xfrm>
        </p:grpSpPr>
        <p:grpSp>
          <p:nvGrpSpPr>
            <p:cNvPr id="7330" name="Group 18">
              <a:extLst>
                <a:ext uri="{FF2B5EF4-FFF2-40B4-BE49-F238E27FC236}">
                  <a16:creationId xmlns:a16="http://schemas.microsoft.com/office/drawing/2014/main" id="{50626A41-3FC1-4805-94B4-C7E053B68C57}"/>
                </a:ext>
              </a:extLst>
            </p:cNvPr>
            <p:cNvGrpSpPr>
              <a:grpSpLocks/>
            </p:cNvGrpSpPr>
            <p:nvPr/>
          </p:nvGrpSpPr>
          <p:grpSpPr bwMode="auto">
            <a:xfrm>
              <a:off x="3999" y="1480"/>
              <a:ext cx="143" cy="229"/>
              <a:chOff x="4192" y="1492"/>
              <a:chExt cx="143" cy="229"/>
            </a:xfrm>
          </p:grpSpPr>
          <p:sp>
            <p:nvSpPr>
              <p:cNvPr id="7357" name="AutoShape 19">
                <a:extLst>
                  <a:ext uri="{FF2B5EF4-FFF2-40B4-BE49-F238E27FC236}">
                    <a16:creationId xmlns:a16="http://schemas.microsoft.com/office/drawing/2014/main" id="{1BF2CE15-8D7C-4A6A-865E-CD690E98B5EB}"/>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8" name="AutoShape 20">
                <a:extLst>
                  <a:ext uri="{FF2B5EF4-FFF2-40B4-BE49-F238E27FC236}">
                    <a16:creationId xmlns:a16="http://schemas.microsoft.com/office/drawing/2014/main" id="{7CD3AE9B-3B52-4C87-8CF7-3B7092647349}"/>
                  </a:ext>
                </a:extLst>
              </p:cNvPr>
              <p:cNvSpPr>
                <a:spLocks noChangeArrowheads="1"/>
              </p:cNvSpPr>
              <p:nvPr/>
            </p:nvSpPr>
            <p:spPr bwMode="auto">
              <a:xfrm rot="449281" flipH="1">
                <a:off x="4202" y="1552"/>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9" name="AutoShape 21">
                <a:extLst>
                  <a:ext uri="{FF2B5EF4-FFF2-40B4-BE49-F238E27FC236}">
                    <a16:creationId xmlns:a16="http://schemas.microsoft.com/office/drawing/2014/main" id="{28AE12B0-A00B-4DFF-89CF-1DE8F1A1E890}"/>
                  </a:ext>
                </a:extLst>
              </p:cNvPr>
              <p:cNvSpPr>
                <a:spLocks noChangeArrowheads="1"/>
              </p:cNvSpPr>
              <p:nvPr/>
            </p:nvSpPr>
            <p:spPr bwMode="auto">
              <a:xfrm rot="449281" flipH="1">
                <a:off x="4213" y="1611"/>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60" name="AutoShape 22">
                <a:extLst>
                  <a:ext uri="{FF2B5EF4-FFF2-40B4-BE49-F238E27FC236}">
                    <a16:creationId xmlns:a16="http://schemas.microsoft.com/office/drawing/2014/main" id="{36477FBE-FBDD-4114-8564-0FAD57AC9C89}"/>
                  </a:ext>
                </a:extLst>
              </p:cNvPr>
              <p:cNvSpPr>
                <a:spLocks noChangeArrowheads="1"/>
              </p:cNvSpPr>
              <p:nvPr/>
            </p:nvSpPr>
            <p:spPr bwMode="auto">
              <a:xfrm rot="449281" flipH="1">
                <a:off x="4222" y="1669"/>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54" name="Freeform 23">
              <a:extLst>
                <a:ext uri="{FF2B5EF4-FFF2-40B4-BE49-F238E27FC236}">
                  <a16:creationId xmlns:a16="http://schemas.microsoft.com/office/drawing/2014/main" id="{34F19B01-42B0-4758-84BD-CC080FFDA1E8}"/>
                </a:ext>
              </a:extLst>
            </p:cNvPr>
            <p:cNvSpPr>
              <a:spLocks/>
            </p:cNvSpPr>
            <p:nvPr/>
          </p:nvSpPr>
          <p:spPr bwMode="auto">
            <a:xfrm>
              <a:off x="4125" y="1524"/>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55" name="Freeform 24">
              <a:extLst>
                <a:ext uri="{FF2B5EF4-FFF2-40B4-BE49-F238E27FC236}">
                  <a16:creationId xmlns:a16="http://schemas.microsoft.com/office/drawing/2014/main" id="{67DCD58A-34FE-43A6-885A-4CB1CD8444D1}"/>
                </a:ext>
              </a:extLst>
            </p:cNvPr>
            <p:cNvSpPr>
              <a:spLocks/>
            </p:cNvSpPr>
            <p:nvPr/>
          </p:nvSpPr>
          <p:spPr bwMode="auto">
            <a:xfrm>
              <a:off x="4093" y="1557"/>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33" name="Oval 25">
              <a:extLst>
                <a:ext uri="{FF2B5EF4-FFF2-40B4-BE49-F238E27FC236}">
                  <a16:creationId xmlns:a16="http://schemas.microsoft.com/office/drawing/2014/main" id="{D5729DCF-3EB0-4AC0-8E05-F0A5E9358D7A}"/>
                </a:ext>
              </a:extLst>
            </p:cNvPr>
            <p:cNvSpPr>
              <a:spLocks noChangeArrowheads="1"/>
            </p:cNvSpPr>
            <p:nvPr/>
          </p:nvSpPr>
          <p:spPr bwMode="auto">
            <a:xfrm rot="-720003">
              <a:off x="4114" y="1572"/>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57" name="Line 26">
              <a:extLst>
                <a:ext uri="{FF2B5EF4-FFF2-40B4-BE49-F238E27FC236}">
                  <a16:creationId xmlns:a16="http://schemas.microsoft.com/office/drawing/2014/main" id="{C08B737A-984F-4E0D-A8FC-1507423D97BD}"/>
                </a:ext>
              </a:extLst>
            </p:cNvPr>
            <p:cNvSpPr>
              <a:spLocks noChangeShapeType="1"/>
            </p:cNvSpPr>
            <p:nvPr/>
          </p:nvSpPr>
          <p:spPr bwMode="auto">
            <a:xfrm flipV="1">
              <a:off x="4165" y="1641"/>
              <a:ext cx="14"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58" name="Line 27">
              <a:extLst>
                <a:ext uri="{FF2B5EF4-FFF2-40B4-BE49-F238E27FC236}">
                  <a16:creationId xmlns:a16="http://schemas.microsoft.com/office/drawing/2014/main" id="{AD465F0A-369F-4EFF-A51E-59F2B11620EE}"/>
                </a:ext>
              </a:extLst>
            </p:cNvPr>
            <p:cNvSpPr>
              <a:spLocks noChangeShapeType="1"/>
            </p:cNvSpPr>
            <p:nvPr/>
          </p:nvSpPr>
          <p:spPr bwMode="auto">
            <a:xfrm flipV="1">
              <a:off x="4164" y="1607"/>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59" name="Line 28">
              <a:extLst>
                <a:ext uri="{FF2B5EF4-FFF2-40B4-BE49-F238E27FC236}">
                  <a16:creationId xmlns:a16="http://schemas.microsoft.com/office/drawing/2014/main" id="{CA345AA5-7D37-4623-A156-C96039E092E5}"/>
                </a:ext>
              </a:extLst>
            </p:cNvPr>
            <p:cNvSpPr>
              <a:spLocks noChangeShapeType="1"/>
            </p:cNvSpPr>
            <p:nvPr/>
          </p:nvSpPr>
          <p:spPr bwMode="auto">
            <a:xfrm flipV="1">
              <a:off x="4142" y="1665"/>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37" name="Oval 29">
              <a:extLst>
                <a:ext uri="{FF2B5EF4-FFF2-40B4-BE49-F238E27FC236}">
                  <a16:creationId xmlns:a16="http://schemas.microsoft.com/office/drawing/2014/main" id="{894037B8-DE55-4542-8BF0-70A622EC10EB}"/>
                </a:ext>
              </a:extLst>
            </p:cNvPr>
            <p:cNvSpPr>
              <a:spLocks noChangeArrowheads="1"/>
            </p:cNvSpPr>
            <p:nvPr/>
          </p:nvSpPr>
          <p:spPr bwMode="auto">
            <a:xfrm rot="-720003">
              <a:off x="4098" y="1577"/>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nvGrpSpPr>
            <p:cNvPr id="7338" name="Group 30">
              <a:extLst>
                <a:ext uri="{FF2B5EF4-FFF2-40B4-BE49-F238E27FC236}">
                  <a16:creationId xmlns:a16="http://schemas.microsoft.com/office/drawing/2014/main" id="{2F96DEB5-2082-4E5A-98DC-0F5545E49C01}"/>
                </a:ext>
              </a:extLst>
            </p:cNvPr>
            <p:cNvGrpSpPr>
              <a:grpSpLocks/>
            </p:cNvGrpSpPr>
            <p:nvPr/>
          </p:nvGrpSpPr>
          <p:grpSpPr bwMode="auto">
            <a:xfrm>
              <a:off x="4152" y="1666"/>
              <a:ext cx="33" cy="28"/>
              <a:chOff x="3008" y="3015"/>
              <a:chExt cx="188" cy="158"/>
            </a:xfrm>
          </p:grpSpPr>
          <p:sp>
            <p:nvSpPr>
              <p:cNvPr id="78" name="Freeform 31">
                <a:extLst>
                  <a:ext uri="{FF2B5EF4-FFF2-40B4-BE49-F238E27FC236}">
                    <a16:creationId xmlns:a16="http://schemas.microsoft.com/office/drawing/2014/main" id="{9403E04A-D8AD-4782-AC07-FAA62352B702}"/>
                  </a:ext>
                </a:extLst>
              </p:cNvPr>
              <p:cNvSpPr>
                <a:spLocks/>
              </p:cNvSpPr>
              <p:nvPr/>
            </p:nvSpPr>
            <p:spPr bwMode="auto">
              <a:xfrm>
                <a:off x="3011" y="3014"/>
                <a:ext cx="186" cy="149"/>
              </a:xfrm>
              <a:custGeom>
                <a:avLst/>
                <a:gdLst>
                  <a:gd name="T0" fmla="*/ 5 w 188"/>
                  <a:gd name="T1" fmla="*/ 40 h 152"/>
                  <a:gd name="T2" fmla="*/ 22 w 188"/>
                  <a:gd name="T3" fmla="*/ 100 h 152"/>
                  <a:gd name="T4" fmla="*/ 62 w 188"/>
                  <a:gd name="T5" fmla="*/ 147 h 152"/>
                  <a:gd name="T6" fmla="*/ 105 w 188"/>
                  <a:gd name="T7" fmla="*/ 130 h 152"/>
                  <a:gd name="T8" fmla="*/ 131 w 188"/>
                  <a:gd name="T9" fmla="*/ 79 h 152"/>
                  <a:gd name="T10" fmla="*/ 188 w 188"/>
                  <a:gd name="T11" fmla="*/ 28 h 152"/>
                  <a:gd name="T12" fmla="*/ 174 w 188"/>
                  <a:gd name="T13" fmla="*/ 2 h 152"/>
                  <a:gd name="T14" fmla="*/ 92 w 188"/>
                  <a:gd name="T15" fmla="*/ 15 h 152"/>
                  <a:gd name="T16" fmla="*/ 40 w 188"/>
                  <a:gd name="T17" fmla="*/ 12 h 152"/>
                  <a:gd name="T18" fmla="*/ 5 w 188"/>
                  <a:gd name="T19" fmla="*/ 4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52"/>
                  <a:gd name="T32" fmla="*/ 188 w 188"/>
                  <a:gd name="T33" fmla="*/ 152 h 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52">
                    <a:moveTo>
                      <a:pt x="5" y="40"/>
                    </a:moveTo>
                    <a:cubicBezTo>
                      <a:pt x="0" y="56"/>
                      <a:pt x="11" y="82"/>
                      <a:pt x="22" y="100"/>
                    </a:cubicBezTo>
                    <a:cubicBezTo>
                      <a:pt x="31" y="118"/>
                      <a:pt x="48" y="143"/>
                      <a:pt x="62" y="147"/>
                    </a:cubicBezTo>
                    <a:cubicBezTo>
                      <a:pt x="76" y="152"/>
                      <a:pt x="94" y="142"/>
                      <a:pt x="105" y="130"/>
                    </a:cubicBezTo>
                    <a:cubicBezTo>
                      <a:pt x="116" y="117"/>
                      <a:pt x="122" y="99"/>
                      <a:pt x="131" y="79"/>
                    </a:cubicBezTo>
                    <a:cubicBezTo>
                      <a:pt x="140" y="66"/>
                      <a:pt x="181" y="41"/>
                      <a:pt x="188" y="28"/>
                    </a:cubicBezTo>
                    <a:cubicBezTo>
                      <a:pt x="188" y="25"/>
                      <a:pt x="172" y="1"/>
                      <a:pt x="174" y="2"/>
                    </a:cubicBezTo>
                    <a:cubicBezTo>
                      <a:pt x="158" y="0"/>
                      <a:pt x="115" y="14"/>
                      <a:pt x="92" y="15"/>
                    </a:cubicBezTo>
                    <a:cubicBezTo>
                      <a:pt x="71" y="12"/>
                      <a:pt x="54" y="8"/>
                      <a:pt x="40" y="12"/>
                    </a:cubicBezTo>
                    <a:cubicBezTo>
                      <a:pt x="25" y="16"/>
                      <a:pt x="9" y="23"/>
                      <a:pt x="5" y="40"/>
                    </a:cubicBezTo>
                    <a:close/>
                  </a:path>
                </a:pathLst>
              </a:custGeom>
              <a:solidFill>
                <a:srgbClr val="8080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56" name="Oval 32">
                <a:extLst>
                  <a:ext uri="{FF2B5EF4-FFF2-40B4-BE49-F238E27FC236}">
                    <a16:creationId xmlns:a16="http://schemas.microsoft.com/office/drawing/2014/main" id="{607C6CE9-C619-4B87-8865-C968AAA3EEDD}"/>
                  </a:ext>
                </a:extLst>
              </p:cNvPr>
              <p:cNvSpPr>
                <a:spLocks noChangeArrowheads="1"/>
              </p:cNvSpPr>
              <p:nvPr/>
            </p:nvSpPr>
            <p:spPr bwMode="auto">
              <a:xfrm rot="-1545487">
                <a:off x="3025" y="3029"/>
                <a:ext cx="57" cy="142"/>
              </a:xfrm>
              <a:prstGeom prst="ellipse">
                <a:avLst/>
              </a:prstGeom>
              <a:solidFill>
                <a:srgbClr val="333300"/>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7339" name="AutoShape 33">
              <a:extLst>
                <a:ext uri="{FF2B5EF4-FFF2-40B4-BE49-F238E27FC236}">
                  <a16:creationId xmlns:a16="http://schemas.microsoft.com/office/drawing/2014/main" id="{0F6053B1-6638-4C92-8259-848EB1D4A464}"/>
                </a:ext>
              </a:extLst>
            </p:cNvPr>
            <p:cNvSpPr>
              <a:spLocks noChangeArrowheads="1"/>
            </p:cNvSpPr>
            <p:nvPr/>
          </p:nvSpPr>
          <p:spPr bwMode="auto">
            <a:xfrm rot="-2778544" flipH="1" flipV="1">
              <a:off x="4161" y="1580"/>
              <a:ext cx="98" cy="68"/>
            </a:xfrm>
            <a:prstGeom prst="parallelogram">
              <a:avLst>
                <a:gd name="adj" fmla="val 79598"/>
              </a:avLst>
            </a:prstGeom>
            <a:solidFill>
              <a:srgbClr val="808000"/>
            </a:solidFill>
            <a:ln w="6350">
              <a:solidFill>
                <a:srgbClr val="C0C0C0"/>
              </a:solidFill>
              <a:miter lim="800000"/>
              <a:headEnd/>
              <a:tailEnd/>
            </a:ln>
          </p:spPr>
          <p:txBody>
            <a:bodyPr vert="eaVert"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63" name="Freeform 34">
              <a:extLst>
                <a:ext uri="{FF2B5EF4-FFF2-40B4-BE49-F238E27FC236}">
                  <a16:creationId xmlns:a16="http://schemas.microsoft.com/office/drawing/2014/main" id="{17877928-EC8B-4530-9785-9D87B34F86B3}"/>
                </a:ext>
              </a:extLst>
            </p:cNvPr>
            <p:cNvSpPr>
              <a:spLocks/>
            </p:cNvSpPr>
            <p:nvPr/>
          </p:nvSpPr>
          <p:spPr bwMode="auto">
            <a:xfrm>
              <a:off x="4116" y="1524"/>
              <a:ext cx="83" cy="41"/>
            </a:xfrm>
            <a:custGeom>
              <a:avLst/>
              <a:gdLst>
                <a:gd name="T0" fmla="*/ 0 w 474"/>
                <a:gd name="T1" fmla="*/ 0 h 240"/>
                <a:gd name="T2" fmla="*/ 0 w 474"/>
                <a:gd name="T3" fmla="*/ 0 h 240"/>
                <a:gd name="T4" fmla="*/ 0 w 474"/>
                <a:gd name="T5" fmla="*/ 0 h 240"/>
                <a:gd name="T6" fmla="*/ 0 w 474"/>
                <a:gd name="T7" fmla="*/ 0 h 240"/>
                <a:gd name="T8" fmla="*/ 0 w 474"/>
                <a:gd name="T9" fmla="*/ 0 h 240"/>
                <a:gd name="T10" fmla="*/ 0 60000 65536"/>
                <a:gd name="T11" fmla="*/ 0 60000 65536"/>
                <a:gd name="T12" fmla="*/ 0 60000 65536"/>
                <a:gd name="T13" fmla="*/ 0 60000 65536"/>
                <a:gd name="T14" fmla="*/ 0 60000 65536"/>
                <a:gd name="T15" fmla="*/ 0 w 474"/>
                <a:gd name="T16" fmla="*/ 0 h 240"/>
                <a:gd name="T17" fmla="*/ 474 w 474"/>
                <a:gd name="T18" fmla="*/ 240 h 240"/>
              </a:gdLst>
              <a:ahLst/>
              <a:cxnLst>
                <a:cxn ang="T10">
                  <a:pos x="T0" y="T1"/>
                </a:cxn>
                <a:cxn ang="T11">
                  <a:pos x="T2" y="T3"/>
                </a:cxn>
                <a:cxn ang="T12">
                  <a:pos x="T4" y="T5"/>
                </a:cxn>
                <a:cxn ang="T13">
                  <a:pos x="T6" y="T7"/>
                </a:cxn>
                <a:cxn ang="T14">
                  <a:pos x="T8" y="T9"/>
                </a:cxn>
              </a:cxnLst>
              <a:rect l="T15" t="T16" r="T17" b="T18"/>
              <a:pathLst>
                <a:path w="474" h="240">
                  <a:moveTo>
                    <a:pt x="0" y="188"/>
                  </a:moveTo>
                  <a:lnTo>
                    <a:pt x="178" y="0"/>
                  </a:lnTo>
                  <a:lnTo>
                    <a:pt x="474" y="48"/>
                  </a:lnTo>
                  <a:lnTo>
                    <a:pt x="292" y="240"/>
                  </a:lnTo>
                  <a:lnTo>
                    <a:pt x="0" y="188"/>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64" name="Freeform 35">
              <a:extLst>
                <a:ext uri="{FF2B5EF4-FFF2-40B4-BE49-F238E27FC236}">
                  <a16:creationId xmlns:a16="http://schemas.microsoft.com/office/drawing/2014/main" id="{7155B8D1-F9BB-4BFF-AEC8-99E06102C99E}"/>
                </a:ext>
              </a:extLst>
            </p:cNvPr>
            <p:cNvSpPr>
              <a:spLocks/>
            </p:cNvSpPr>
            <p:nvPr/>
          </p:nvSpPr>
          <p:spPr bwMode="auto">
            <a:xfrm>
              <a:off x="4093" y="1524"/>
              <a:ext cx="54" cy="52"/>
            </a:xfrm>
            <a:custGeom>
              <a:avLst/>
              <a:gdLst>
                <a:gd name="T0" fmla="*/ 0 w 314"/>
                <a:gd name="T1" fmla="*/ 0 h 290"/>
                <a:gd name="T2" fmla="*/ 0 w 314"/>
                <a:gd name="T3" fmla="*/ 0 h 290"/>
                <a:gd name="T4" fmla="*/ 0 w 314"/>
                <a:gd name="T5" fmla="*/ 0 h 290"/>
                <a:gd name="T6" fmla="*/ 0 w 314"/>
                <a:gd name="T7" fmla="*/ 0 h 290"/>
                <a:gd name="T8" fmla="*/ 0 w 314"/>
                <a:gd name="T9" fmla="*/ 0 h 290"/>
                <a:gd name="T10" fmla="*/ 0 60000 65536"/>
                <a:gd name="T11" fmla="*/ 0 60000 65536"/>
                <a:gd name="T12" fmla="*/ 0 60000 65536"/>
                <a:gd name="T13" fmla="*/ 0 60000 65536"/>
                <a:gd name="T14" fmla="*/ 0 60000 65536"/>
                <a:gd name="T15" fmla="*/ 0 w 314"/>
                <a:gd name="T16" fmla="*/ 0 h 290"/>
                <a:gd name="T17" fmla="*/ 314 w 314"/>
                <a:gd name="T18" fmla="*/ 290 h 290"/>
              </a:gdLst>
              <a:ahLst/>
              <a:cxnLst>
                <a:cxn ang="T10">
                  <a:pos x="T0" y="T1"/>
                </a:cxn>
                <a:cxn ang="T11">
                  <a:pos x="T2" y="T3"/>
                </a:cxn>
                <a:cxn ang="T12">
                  <a:pos x="T4" y="T5"/>
                </a:cxn>
                <a:cxn ang="T13">
                  <a:pos x="T6" y="T7"/>
                </a:cxn>
                <a:cxn ang="T14">
                  <a:pos x="T8" y="T9"/>
                </a:cxn>
              </a:cxnLst>
              <a:rect l="T15" t="T16" r="T17" b="T18"/>
              <a:pathLst>
                <a:path w="314" h="290">
                  <a:moveTo>
                    <a:pt x="314" y="0"/>
                  </a:moveTo>
                  <a:lnTo>
                    <a:pt x="132" y="186"/>
                  </a:lnTo>
                  <a:lnTo>
                    <a:pt x="0" y="290"/>
                  </a:lnTo>
                  <a:lnTo>
                    <a:pt x="174" y="104"/>
                  </a:lnTo>
                  <a:lnTo>
                    <a:pt x="314" y="0"/>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342" name="Group 36">
              <a:extLst>
                <a:ext uri="{FF2B5EF4-FFF2-40B4-BE49-F238E27FC236}">
                  <a16:creationId xmlns:a16="http://schemas.microsoft.com/office/drawing/2014/main" id="{D79AD438-F461-4A7C-9BF7-F7E019A5E334}"/>
                </a:ext>
              </a:extLst>
            </p:cNvPr>
            <p:cNvGrpSpPr>
              <a:grpSpLocks/>
            </p:cNvGrpSpPr>
            <p:nvPr/>
          </p:nvGrpSpPr>
          <p:grpSpPr bwMode="auto">
            <a:xfrm>
              <a:off x="4192" y="1506"/>
              <a:ext cx="143" cy="229"/>
              <a:chOff x="4192" y="1492"/>
              <a:chExt cx="143" cy="229"/>
            </a:xfrm>
          </p:grpSpPr>
          <p:sp>
            <p:nvSpPr>
              <p:cNvPr id="7351" name="AutoShape 37">
                <a:extLst>
                  <a:ext uri="{FF2B5EF4-FFF2-40B4-BE49-F238E27FC236}">
                    <a16:creationId xmlns:a16="http://schemas.microsoft.com/office/drawing/2014/main" id="{072481A0-C6D6-4075-9696-4F433737E010}"/>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2" name="AutoShape 38">
                <a:extLst>
                  <a:ext uri="{FF2B5EF4-FFF2-40B4-BE49-F238E27FC236}">
                    <a16:creationId xmlns:a16="http://schemas.microsoft.com/office/drawing/2014/main" id="{7986B1C1-150E-4BAF-9CED-0008C42CDD0B}"/>
                  </a:ext>
                </a:extLst>
              </p:cNvPr>
              <p:cNvSpPr>
                <a:spLocks noChangeArrowheads="1"/>
              </p:cNvSpPr>
              <p:nvPr/>
            </p:nvSpPr>
            <p:spPr bwMode="auto">
              <a:xfrm rot="449281" flipH="1">
                <a:off x="4202" y="1553"/>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3" name="AutoShape 39">
                <a:extLst>
                  <a:ext uri="{FF2B5EF4-FFF2-40B4-BE49-F238E27FC236}">
                    <a16:creationId xmlns:a16="http://schemas.microsoft.com/office/drawing/2014/main" id="{AA8D633C-1A6F-4962-AF80-5B91C8F3C45D}"/>
                  </a:ext>
                </a:extLst>
              </p:cNvPr>
              <p:cNvSpPr>
                <a:spLocks noChangeArrowheads="1"/>
              </p:cNvSpPr>
              <p:nvPr/>
            </p:nvSpPr>
            <p:spPr bwMode="auto">
              <a:xfrm rot="449281" flipH="1">
                <a:off x="4213" y="161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4" name="AutoShape 40">
                <a:extLst>
                  <a:ext uri="{FF2B5EF4-FFF2-40B4-BE49-F238E27FC236}">
                    <a16:creationId xmlns:a16="http://schemas.microsoft.com/office/drawing/2014/main" id="{2A3B9234-444E-4007-BFDF-0610B8B4CF69}"/>
                  </a:ext>
                </a:extLst>
              </p:cNvPr>
              <p:cNvSpPr>
                <a:spLocks noChangeArrowheads="1"/>
              </p:cNvSpPr>
              <p:nvPr/>
            </p:nvSpPr>
            <p:spPr bwMode="auto">
              <a:xfrm rot="449281" flipH="1">
                <a:off x="4222" y="1671"/>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66" name="Line 41">
              <a:extLst>
                <a:ext uri="{FF2B5EF4-FFF2-40B4-BE49-F238E27FC236}">
                  <a16:creationId xmlns:a16="http://schemas.microsoft.com/office/drawing/2014/main" id="{5F13005A-04B6-47DF-AE3F-3290F3B5621F}"/>
                </a:ext>
              </a:extLst>
            </p:cNvPr>
            <p:cNvSpPr>
              <a:spLocks noChangeShapeType="1"/>
            </p:cNvSpPr>
            <p:nvPr/>
          </p:nvSpPr>
          <p:spPr bwMode="auto">
            <a:xfrm flipH="1">
              <a:off x="4067" y="1673"/>
              <a:ext cx="57" cy="29"/>
            </a:xfrm>
            <a:prstGeom prst="line">
              <a:avLst/>
            </a:pr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67" name="Freeform 42">
              <a:extLst>
                <a:ext uri="{FF2B5EF4-FFF2-40B4-BE49-F238E27FC236}">
                  <a16:creationId xmlns:a16="http://schemas.microsoft.com/office/drawing/2014/main" id="{BDC1157C-9392-4581-AE2D-825CEF5CEAAC}"/>
                </a:ext>
              </a:extLst>
            </p:cNvPr>
            <p:cNvSpPr>
              <a:spLocks/>
            </p:cNvSpPr>
            <p:nvPr/>
          </p:nvSpPr>
          <p:spPr bwMode="auto">
            <a:xfrm>
              <a:off x="4098" y="1593"/>
              <a:ext cx="20" cy="8"/>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68" name="Freeform 43">
              <a:extLst>
                <a:ext uri="{FF2B5EF4-FFF2-40B4-BE49-F238E27FC236}">
                  <a16:creationId xmlns:a16="http://schemas.microsoft.com/office/drawing/2014/main" id="{01545EED-B7D3-4D17-A5BF-EE50F30C0419}"/>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69" name="Freeform 44">
              <a:extLst>
                <a:ext uri="{FF2B5EF4-FFF2-40B4-BE49-F238E27FC236}">
                  <a16:creationId xmlns:a16="http://schemas.microsoft.com/office/drawing/2014/main" id="{33161400-E713-496B-A06A-B142138652D4}"/>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0" name="Freeform 45">
              <a:extLst>
                <a:ext uri="{FF2B5EF4-FFF2-40B4-BE49-F238E27FC236}">
                  <a16:creationId xmlns:a16="http://schemas.microsoft.com/office/drawing/2014/main" id="{CADCF612-920A-41F1-BBD4-BA52B15E8059}"/>
                </a:ext>
              </a:extLst>
            </p:cNvPr>
            <p:cNvSpPr>
              <a:spLocks/>
            </p:cNvSpPr>
            <p:nvPr/>
          </p:nvSpPr>
          <p:spPr bwMode="auto">
            <a:xfrm>
              <a:off x="4098"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1" name="Freeform 46">
              <a:extLst>
                <a:ext uri="{FF2B5EF4-FFF2-40B4-BE49-F238E27FC236}">
                  <a16:creationId xmlns:a16="http://schemas.microsoft.com/office/drawing/2014/main" id="{8CF14539-01F2-4F46-8E43-13AB44D0E183}"/>
                </a:ext>
              </a:extLst>
            </p:cNvPr>
            <p:cNvSpPr>
              <a:spLocks/>
            </p:cNvSpPr>
            <p:nvPr/>
          </p:nvSpPr>
          <p:spPr bwMode="auto">
            <a:xfrm>
              <a:off x="4127"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 name="Freeform 47">
              <a:extLst>
                <a:ext uri="{FF2B5EF4-FFF2-40B4-BE49-F238E27FC236}">
                  <a16:creationId xmlns:a16="http://schemas.microsoft.com/office/drawing/2014/main" id="{F0BC2446-6282-448E-8097-0EE79F188083}"/>
                </a:ext>
              </a:extLst>
            </p:cNvPr>
            <p:cNvSpPr>
              <a:spLocks/>
            </p:cNvSpPr>
            <p:nvPr/>
          </p:nvSpPr>
          <p:spPr bwMode="auto">
            <a:xfrm>
              <a:off x="4125" y="1599"/>
              <a:ext cx="21" cy="6"/>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 name="Freeform 48">
              <a:extLst>
                <a:ext uri="{FF2B5EF4-FFF2-40B4-BE49-F238E27FC236}">
                  <a16:creationId xmlns:a16="http://schemas.microsoft.com/office/drawing/2014/main" id="{123F5B9F-6DF0-4F9E-9C28-9501AB76BFE4}"/>
                </a:ext>
              </a:extLst>
            </p:cNvPr>
            <p:cNvSpPr>
              <a:spLocks/>
            </p:cNvSpPr>
            <p:nvPr/>
          </p:nvSpPr>
          <p:spPr bwMode="auto">
            <a:xfrm>
              <a:off x="4098"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grpSp>
        <p:nvGrpSpPr>
          <p:cNvPr id="7185" name="Group 49">
            <a:extLst>
              <a:ext uri="{FF2B5EF4-FFF2-40B4-BE49-F238E27FC236}">
                <a16:creationId xmlns:a16="http://schemas.microsoft.com/office/drawing/2014/main" id="{9F10E182-34E9-4419-A355-6D5D15017FD1}"/>
              </a:ext>
            </a:extLst>
          </p:cNvPr>
          <p:cNvGrpSpPr>
            <a:grpSpLocks/>
          </p:cNvGrpSpPr>
          <p:nvPr/>
        </p:nvGrpSpPr>
        <p:grpSpPr bwMode="auto">
          <a:xfrm flipH="1">
            <a:off x="9514051" y="1410807"/>
            <a:ext cx="278408" cy="211673"/>
            <a:chOff x="3999" y="1480"/>
            <a:chExt cx="336" cy="255"/>
          </a:xfrm>
        </p:grpSpPr>
        <p:grpSp>
          <p:nvGrpSpPr>
            <p:cNvPr id="7299" name="Group 50">
              <a:extLst>
                <a:ext uri="{FF2B5EF4-FFF2-40B4-BE49-F238E27FC236}">
                  <a16:creationId xmlns:a16="http://schemas.microsoft.com/office/drawing/2014/main" id="{E7948752-F8FE-44AD-B117-9EB9737F2BCF}"/>
                </a:ext>
              </a:extLst>
            </p:cNvPr>
            <p:cNvGrpSpPr>
              <a:grpSpLocks/>
            </p:cNvGrpSpPr>
            <p:nvPr/>
          </p:nvGrpSpPr>
          <p:grpSpPr bwMode="auto">
            <a:xfrm>
              <a:off x="3999" y="1480"/>
              <a:ext cx="143" cy="229"/>
              <a:chOff x="4192" y="1492"/>
              <a:chExt cx="143" cy="229"/>
            </a:xfrm>
          </p:grpSpPr>
          <p:sp>
            <p:nvSpPr>
              <p:cNvPr id="7326" name="AutoShape 51">
                <a:extLst>
                  <a:ext uri="{FF2B5EF4-FFF2-40B4-BE49-F238E27FC236}">
                    <a16:creationId xmlns:a16="http://schemas.microsoft.com/office/drawing/2014/main" id="{1AF2E953-02A8-437E-B502-D0ABD032D331}"/>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7" name="AutoShape 52">
                <a:extLst>
                  <a:ext uri="{FF2B5EF4-FFF2-40B4-BE49-F238E27FC236}">
                    <a16:creationId xmlns:a16="http://schemas.microsoft.com/office/drawing/2014/main" id="{8A1D8AFA-CBD6-454E-A3C1-2DC23188AE55}"/>
                  </a:ext>
                </a:extLst>
              </p:cNvPr>
              <p:cNvSpPr>
                <a:spLocks noChangeArrowheads="1"/>
              </p:cNvSpPr>
              <p:nvPr/>
            </p:nvSpPr>
            <p:spPr bwMode="auto">
              <a:xfrm rot="449281" flipH="1">
                <a:off x="4202" y="1552"/>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8" name="AutoShape 53">
                <a:extLst>
                  <a:ext uri="{FF2B5EF4-FFF2-40B4-BE49-F238E27FC236}">
                    <a16:creationId xmlns:a16="http://schemas.microsoft.com/office/drawing/2014/main" id="{5885665B-164C-4C19-9131-1B66D30F2413}"/>
                  </a:ext>
                </a:extLst>
              </p:cNvPr>
              <p:cNvSpPr>
                <a:spLocks noChangeArrowheads="1"/>
              </p:cNvSpPr>
              <p:nvPr/>
            </p:nvSpPr>
            <p:spPr bwMode="auto">
              <a:xfrm rot="449281" flipH="1">
                <a:off x="4213" y="1611"/>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9" name="AutoShape 54">
                <a:extLst>
                  <a:ext uri="{FF2B5EF4-FFF2-40B4-BE49-F238E27FC236}">
                    <a16:creationId xmlns:a16="http://schemas.microsoft.com/office/drawing/2014/main" id="{35BCD31D-4191-497F-802D-8DA7BF89DE5A}"/>
                  </a:ext>
                </a:extLst>
              </p:cNvPr>
              <p:cNvSpPr>
                <a:spLocks noChangeArrowheads="1"/>
              </p:cNvSpPr>
              <p:nvPr/>
            </p:nvSpPr>
            <p:spPr bwMode="auto">
              <a:xfrm rot="449281" flipH="1">
                <a:off x="4222" y="1669"/>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86" name="Freeform 55">
              <a:extLst>
                <a:ext uri="{FF2B5EF4-FFF2-40B4-BE49-F238E27FC236}">
                  <a16:creationId xmlns:a16="http://schemas.microsoft.com/office/drawing/2014/main" id="{2CD1421F-ECC4-4977-BF80-99167E98DD6E}"/>
                </a:ext>
              </a:extLst>
            </p:cNvPr>
            <p:cNvSpPr>
              <a:spLocks/>
            </p:cNvSpPr>
            <p:nvPr/>
          </p:nvSpPr>
          <p:spPr bwMode="auto">
            <a:xfrm>
              <a:off x="4125" y="1524"/>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87" name="Freeform 56">
              <a:extLst>
                <a:ext uri="{FF2B5EF4-FFF2-40B4-BE49-F238E27FC236}">
                  <a16:creationId xmlns:a16="http://schemas.microsoft.com/office/drawing/2014/main" id="{89927A95-D669-4686-9124-A3E04826199F}"/>
                </a:ext>
              </a:extLst>
            </p:cNvPr>
            <p:cNvSpPr>
              <a:spLocks/>
            </p:cNvSpPr>
            <p:nvPr/>
          </p:nvSpPr>
          <p:spPr bwMode="auto">
            <a:xfrm>
              <a:off x="4093" y="1557"/>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02" name="Oval 57">
              <a:extLst>
                <a:ext uri="{FF2B5EF4-FFF2-40B4-BE49-F238E27FC236}">
                  <a16:creationId xmlns:a16="http://schemas.microsoft.com/office/drawing/2014/main" id="{86A8B35B-C563-4C6F-B2F1-2F582814894B}"/>
                </a:ext>
              </a:extLst>
            </p:cNvPr>
            <p:cNvSpPr>
              <a:spLocks noChangeArrowheads="1"/>
            </p:cNvSpPr>
            <p:nvPr/>
          </p:nvSpPr>
          <p:spPr bwMode="auto">
            <a:xfrm rot="-720003">
              <a:off x="4114" y="1572"/>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89" name="Line 58">
              <a:extLst>
                <a:ext uri="{FF2B5EF4-FFF2-40B4-BE49-F238E27FC236}">
                  <a16:creationId xmlns:a16="http://schemas.microsoft.com/office/drawing/2014/main" id="{398B9999-DC60-4AFE-A2B5-1FF486562B2E}"/>
                </a:ext>
              </a:extLst>
            </p:cNvPr>
            <p:cNvSpPr>
              <a:spLocks noChangeShapeType="1"/>
            </p:cNvSpPr>
            <p:nvPr/>
          </p:nvSpPr>
          <p:spPr bwMode="auto">
            <a:xfrm flipV="1">
              <a:off x="4165" y="1641"/>
              <a:ext cx="14"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90" name="Line 59">
              <a:extLst>
                <a:ext uri="{FF2B5EF4-FFF2-40B4-BE49-F238E27FC236}">
                  <a16:creationId xmlns:a16="http://schemas.microsoft.com/office/drawing/2014/main" id="{21949B07-BA6B-4B36-9DB1-84BC8FF04F9F}"/>
                </a:ext>
              </a:extLst>
            </p:cNvPr>
            <p:cNvSpPr>
              <a:spLocks noChangeShapeType="1"/>
            </p:cNvSpPr>
            <p:nvPr/>
          </p:nvSpPr>
          <p:spPr bwMode="auto">
            <a:xfrm flipV="1">
              <a:off x="4164" y="1607"/>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91" name="Line 60">
              <a:extLst>
                <a:ext uri="{FF2B5EF4-FFF2-40B4-BE49-F238E27FC236}">
                  <a16:creationId xmlns:a16="http://schemas.microsoft.com/office/drawing/2014/main" id="{48416865-E3E6-40BC-84E4-C0838167B7F6}"/>
                </a:ext>
              </a:extLst>
            </p:cNvPr>
            <p:cNvSpPr>
              <a:spLocks noChangeShapeType="1"/>
            </p:cNvSpPr>
            <p:nvPr/>
          </p:nvSpPr>
          <p:spPr bwMode="auto">
            <a:xfrm flipV="1">
              <a:off x="4142" y="1665"/>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06" name="Oval 61">
              <a:extLst>
                <a:ext uri="{FF2B5EF4-FFF2-40B4-BE49-F238E27FC236}">
                  <a16:creationId xmlns:a16="http://schemas.microsoft.com/office/drawing/2014/main" id="{73F78B2C-1F07-4614-AFDA-256B4A901784}"/>
                </a:ext>
              </a:extLst>
            </p:cNvPr>
            <p:cNvSpPr>
              <a:spLocks noChangeArrowheads="1"/>
            </p:cNvSpPr>
            <p:nvPr/>
          </p:nvSpPr>
          <p:spPr bwMode="auto">
            <a:xfrm rot="-720003">
              <a:off x="4098" y="1577"/>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nvGrpSpPr>
            <p:cNvPr id="7307" name="Group 62">
              <a:extLst>
                <a:ext uri="{FF2B5EF4-FFF2-40B4-BE49-F238E27FC236}">
                  <a16:creationId xmlns:a16="http://schemas.microsoft.com/office/drawing/2014/main" id="{1A6B11BE-3954-44B7-A45F-A3FE2CF1BDB6}"/>
                </a:ext>
              </a:extLst>
            </p:cNvPr>
            <p:cNvGrpSpPr>
              <a:grpSpLocks/>
            </p:cNvGrpSpPr>
            <p:nvPr/>
          </p:nvGrpSpPr>
          <p:grpSpPr bwMode="auto">
            <a:xfrm>
              <a:off x="4152" y="1666"/>
              <a:ext cx="33" cy="28"/>
              <a:chOff x="3008" y="3015"/>
              <a:chExt cx="188" cy="158"/>
            </a:xfrm>
          </p:grpSpPr>
          <p:sp>
            <p:nvSpPr>
              <p:cNvPr id="110" name="Freeform 63">
                <a:extLst>
                  <a:ext uri="{FF2B5EF4-FFF2-40B4-BE49-F238E27FC236}">
                    <a16:creationId xmlns:a16="http://schemas.microsoft.com/office/drawing/2014/main" id="{DDD9DEEB-22A5-4436-83A6-97D2C6DF7429}"/>
                  </a:ext>
                </a:extLst>
              </p:cNvPr>
              <p:cNvSpPr>
                <a:spLocks/>
              </p:cNvSpPr>
              <p:nvPr/>
            </p:nvSpPr>
            <p:spPr bwMode="auto">
              <a:xfrm>
                <a:off x="3011" y="3014"/>
                <a:ext cx="186" cy="149"/>
              </a:xfrm>
              <a:custGeom>
                <a:avLst/>
                <a:gdLst>
                  <a:gd name="T0" fmla="*/ 5 w 188"/>
                  <a:gd name="T1" fmla="*/ 40 h 152"/>
                  <a:gd name="T2" fmla="*/ 22 w 188"/>
                  <a:gd name="T3" fmla="*/ 100 h 152"/>
                  <a:gd name="T4" fmla="*/ 62 w 188"/>
                  <a:gd name="T5" fmla="*/ 147 h 152"/>
                  <a:gd name="T6" fmla="*/ 105 w 188"/>
                  <a:gd name="T7" fmla="*/ 130 h 152"/>
                  <a:gd name="T8" fmla="*/ 131 w 188"/>
                  <a:gd name="T9" fmla="*/ 79 h 152"/>
                  <a:gd name="T10" fmla="*/ 188 w 188"/>
                  <a:gd name="T11" fmla="*/ 28 h 152"/>
                  <a:gd name="T12" fmla="*/ 174 w 188"/>
                  <a:gd name="T13" fmla="*/ 2 h 152"/>
                  <a:gd name="T14" fmla="*/ 92 w 188"/>
                  <a:gd name="T15" fmla="*/ 15 h 152"/>
                  <a:gd name="T16" fmla="*/ 40 w 188"/>
                  <a:gd name="T17" fmla="*/ 12 h 152"/>
                  <a:gd name="T18" fmla="*/ 5 w 188"/>
                  <a:gd name="T19" fmla="*/ 4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52"/>
                  <a:gd name="T32" fmla="*/ 188 w 188"/>
                  <a:gd name="T33" fmla="*/ 152 h 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52">
                    <a:moveTo>
                      <a:pt x="5" y="40"/>
                    </a:moveTo>
                    <a:cubicBezTo>
                      <a:pt x="0" y="56"/>
                      <a:pt x="11" y="82"/>
                      <a:pt x="22" y="100"/>
                    </a:cubicBezTo>
                    <a:cubicBezTo>
                      <a:pt x="31" y="118"/>
                      <a:pt x="48" y="143"/>
                      <a:pt x="62" y="147"/>
                    </a:cubicBezTo>
                    <a:cubicBezTo>
                      <a:pt x="76" y="152"/>
                      <a:pt x="94" y="142"/>
                      <a:pt x="105" y="130"/>
                    </a:cubicBezTo>
                    <a:cubicBezTo>
                      <a:pt x="116" y="117"/>
                      <a:pt x="122" y="99"/>
                      <a:pt x="131" y="79"/>
                    </a:cubicBezTo>
                    <a:cubicBezTo>
                      <a:pt x="140" y="66"/>
                      <a:pt x="181" y="41"/>
                      <a:pt x="188" y="28"/>
                    </a:cubicBezTo>
                    <a:cubicBezTo>
                      <a:pt x="188" y="25"/>
                      <a:pt x="172" y="1"/>
                      <a:pt x="174" y="2"/>
                    </a:cubicBezTo>
                    <a:cubicBezTo>
                      <a:pt x="158" y="0"/>
                      <a:pt x="115" y="14"/>
                      <a:pt x="92" y="15"/>
                    </a:cubicBezTo>
                    <a:cubicBezTo>
                      <a:pt x="71" y="12"/>
                      <a:pt x="54" y="8"/>
                      <a:pt x="40" y="12"/>
                    </a:cubicBezTo>
                    <a:cubicBezTo>
                      <a:pt x="25" y="16"/>
                      <a:pt x="9" y="23"/>
                      <a:pt x="5" y="40"/>
                    </a:cubicBezTo>
                    <a:close/>
                  </a:path>
                </a:pathLst>
              </a:custGeom>
              <a:solidFill>
                <a:srgbClr val="8080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25" name="Oval 64">
                <a:extLst>
                  <a:ext uri="{FF2B5EF4-FFF2-40B4-BE49-F238E27FC236}">
                    <a16:creationId xmlns:a16="http://schemas.microsoft.com/office/drawing/2014/main" id="{7165B854-564B-4482-9F8A-3D4A5B972093}"/>
                  </a:ext>
                </a:extLst>
              </p:cNvPr>
              <p:cNvSpPr>
                <a:spLocks noChangeArrowheads="1"/>
              </p:cNvSpPr>
              <p:nvPr/>
            </p:nvSpPr>
            <p:spPr bwMode="auto">
              <a:xfrm rot="-1545487">
                <a:off x="3025" y="3029"/>
                <a:ext cx="57" cy="142"/>
              </a:xfrm>
              <a:prstGeom prst="ellipse">
                <a:avLst/>
              </a:prstGeom>
              <a:solidFill>
                <a:srgbClr val="333300"/>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7308" name="AutoShape 65">
              <a:extLst>
                <a:ext uri="{FF2B5EF4-FFF2-40B4-BE49-F238E27FC236}">
                  <a16:creationId xmlns:a16="http://schemas.microsoft.com/office/drawing/2014/main" id="{A866ABF1-C57F-4A86-8860-47F538D9972E}"/>
                </a:ext>
              </a:extLst>
            </p:cNvPr>
            <p:cNvSpPr>
              <a:spLocks noChangeArrowheads="1"/>
            </p:cNvSpPr>
            <p:nvPr/>
          </p:nvSpPr>
          <p:spPr bwMode="auto">
            <a:xfrm rot="-2778544" flipH="1" flipV="1">
              <a:off x="4161" y="1580"/>
              <a:ext cx="98" cy="68"/>
            </a:xfrm>
            <a:prstGeom prst="parallelogram">
              <a:avLst>
                <a:gd name="adj" fmla="val 79598"/>
              </a:avLst>
            </a:prstGeom>
            <a:solidFill>
              <a:srgbClr val="808000"/>
            </a:solidFill>
            <a:ln w="6350">
              <a:solidFill>
                <a:srgbClr val="C0C0C0"/>
              </a:solidFill>
              <a:miter lim="800000"/>
              <a:headEnd/>
              <a:tailEnd/>
            </a:ln>
          </p:spPr>
          <p:txBody>
            <a:bodyPr vert="eaVert"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95" name="Freeform 66">
              <a:extLst>
                <a:ext uri="{FF2B5EF4-FFF2-40B4-BE49-F238E27FC236}">
                  <a16:creationId xmlns:a16="http://schemas.microsoft.com/office/drawing/2014/main" id="{3FDBE9C3-89CD-408C-A2EB-56B399D9F3DC}"/>
                </a:ext>
              </a:extLst>
            </p:cNvPr>
            <p:cNvSpPr>
              <a:spLocks/>
            </p:cNvSpPr>
            <p:nvPr/>
          </p:nvSpPr>
          <p:spPr bwMode="auto">
            <a:xfrm>
              <a:off x="4116" y="1524"/>
              <a:ext cx="83" cy="41"/>
            </a:xfrm>
            <a:custGeom>
              <a:avLst/>
              <a:gdLst>
                <a:gd name="T0" fmla="*/ 0 w 474"/>
                <a:gd name="T1" fmla="*/ 0 h 240"/>
                <a:gd name="T2" fmla="*/ 0 w 474"/>
                <a:gd name="T3" fmla="*/ 0 h 240"/>
                <a:gd name="T4" fmla="*/ 0 w 474"/>
                <a:gd name="T5" fmla="*/ 0 h 240"/>
                <a:gd name="T6" fmla="*/ 0 w 474"/>
                <a:gd name="T7" fmla="*/ 0 h 240"/>
                <a:gd name="T8" fmla="*/ 0 w 474"/>
                <a:gd name="T9" fmla="*/ 0 h 240"/>
                <a:gd name="T10" fmla="*/ 0 60000 65536"/>
                <a:gd name="T11" fmla="*/ 0 60000 65536"/>
                <a:gd name="T12" fmla="*/ 0 60000 65536"/>
                <a:gd name="T13" fmla="*/ 0 60000 65536"/>
                <a:gd name="T14" fmla="*/ 0 60000 65536"/>
                <a:gd name="T15" fmla="*/ 0 w 474"/>
                <a:gd name="T16" fmla="*/ 0 h 240"/>
                <a:gd name="T17" fmla="*/ 474 w 474"/>
                <a:gd name="T18" fmla="*/ 240 h 240"/>
              </a:gdLst>
              <a:ahLst/>
              <a:cxnLst>
                <a:cxn ang="T10">
                  <a:pos x="T0" y="T1"/>
                </a:cxn>
                <a:cxn ang="T11">
                  <a:pos x="T2" y="T3"/>
                </a:cxn>
                <a:cxn ang="T12">
                  <a:pos x="T4" y="T5"/>
                </a:cxn>
                <a:cxn ang="T13">
                  <a:pos x="T6" y="T7"/>
                </a:cxn>
                <a:cxn ang="T14">
                  <a:pos x="T8" y="T9"/>
                </a:cxn>
              </a:cxnLst>
              <a:rect l="T15" t="T16" r="T17" b="T18"/>
              <a:pathLst>
                <a:path w="474" h="240">
                  <a:moveTo>
                    <a:pt x="0" y="188"/>
                  </a:moveTo>
                  <a:lnTo>
                    <a:pt x="178" y="0"/>
                  </a:lnTo>
                  <a:lnTo>
                    <a:pt x="474" y="48"/>
                  </a:lnTo>
                  <a:lnTo>
                    <a:pt x="292" y="240"/>
                  </a:lnTo>
                  <a:lnTo>
                    <a:pt x="0" y="188"/>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96" name="Freeform 67">
              <a:extLst>
                <a:ext uri="{FF2B5EF4-FFF2-40B4-BE49-F238E27FC236}">
                  <a16:creationId xmlns:a16="http://schemas.microsoft.com/office/drawing/2014/main" id="{EA7D0ED1-CF34-46DD-9B62-1E6DDC4E6C91}"/>
                </a:ext>
              </a:extLst>
            </p:cNvPr>
            <p:cNvSpPr>
              <a:spLocks/>
            </p:cNvSpPr>
            <p:nvPr/>
          </p:nvSpPr>
          <p:spPr bwMode="auto">
            <a:xfrm>
              <a:off x="4093" y="1524"/>
              <a:ext cx="54" cy="52"/>
            </a:xfrm>
            <a:custGeom>
              <a:avLst/>
              <a:gdLst>
                <a:gd name="T0" fmla="*/ 0 w 314"/>
                <a:gd name="T1" fmla="*/ 0 h 290"/>
                <a:gd name="T2" fmla="*/ 0 w 314"/>
                <a:gd name="T3" fmla="*/ 0 h 290"/>
                <a:gd name="T4" fmla="*/ 0 w 314"/>
                <a:gd name="T5" fmla="*/ 0 h 290"/>
                <a:gd name="T6" fmla="*/ 0 w 314"/>
                <a:gd name="T7" fmla="*/ 0 h 290"/>
                <a:gd name="T8" fmla="*/ 0 w 314"/>
                <a:gd name="T9" fmla="*/ 0 h 290"/>
                <a:gd name="T10" fmla="*/ 0 60000 65536"/>
                <a:gd name="T11" fmla="*/ 0 60000 65536"/>
                <a:gd name="T12" fmla="*/ 0 60000 65536"/>
                <a:gd name="T13" fmla="*/ 0 60000 65536"/>
                <a:gd name="T14" fmla="*/ 0 60000 65536"/>
                <a:gd name="T15" fmla="*/ 0 w 314"/>
                <a:gd name="T16" fmla="*/ 0 h 290"/>
                <a:gd name="T17" fmla="*/ 314 w 314"/>
                <a:gd name="T18" fmla="*/ 290 h 290"/>
              </a:gdLst>
              <a:ahLst/>
              <a:cxnLst>
                <a:cxn ang="T10">
                  <a:pos x="T0" y="T1"/>
                </a:cxn>
                <a:cxn ang="T11">
                  <a:pos x="T2" y="T3"/>
                </a:cxn>
                <a:cxn ang="T12">
                  <a:pos x="T4" y="T5"/>
                </a:cxn>
                <a:cxn ang="T13">
                  <a:pos x="T6" y="T7"/>
                </a:cxn>
                <a:cxn ang="T14">
                  <a:pos x="T8" y="T9"/>
                </a:cxn>
              </a:cxnLst>
              <a:rect l="T15" t="T16" r="T17" b="T18"/>
              <a:pathLst>
                <a:path w="314" h="290">
                  <a:moveTo>
                    <a:pt x="314" y="0"/>
                  </a:moveTo>
                  <a:lnTo>
                    <a:pt x="132" y="186"/>
                  </a:lnTo>
                  <a:lnTo>
                    <a:pt x="0" y="290"/>
                  </a:lnTo>
                  <a:lnTo>
                    <a:pt x="174" y="104"/>
                  </a:lnTo>
                  <a:lnTo>
                    <a:pt x="314" y="0"/>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311" name="Group 68">
              <a:extLst>
                <a:ext uri="{FF2B5EF4-FFF2-40B4-BE49-F238E27FC236}">
                  <a16:creationId xmlns:a16="http://schemas.microsoft.com/office/drawing/2014/main" id="{DD68D1D4-76F9-4774-A8BC-210F7890B06C}"/>
                </a:ext>
              </a:extLst>
            </p:cNvPr>
            <p:cNvGrpSpPr>
              <a:grpSpLocks/>
            </p:cNvGrpSpPr>
            <p:nvPr/>
          </p:nvGrpSpPr>
          <p:grpSpPr bwMode="auto">
            <a:xfrm>
              <a:off x="4192" y="1506"/>
              <a:ext cx="143" cy="229"/>
              <a:chOff x="4192" y="1492"/>
              <a:chExt cx="143" cy="229"/>
            </a:xfrm>
          </p:grpSpPr>
          <p:sp>
            <p:nvSpPr>
              <p:cNvPr id="7320" name="AutoShape 69">
                <a:extLst>
                  <a:ext uri="{FF2B5EF4-FFF2-40B4-BE49-F238E27FC236}">
                    <a16:creationId xmlns:a16="http://schemas.microsoft.com/office/drawing/2014/main" id="{242D04B1-D509-4BDB-BD1E-18CCF341882A}"/>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1" name="AutoShape 70">
                <a:extLst>
                  <a:ext uri="{FF2B5EF4-FFF2-40B4-BE49-F238E27FC236}">
                    <a16:creationId xmlns:a16="http://schemas.microsoft.com/office/drawing/2014/main" id="{AE02C889-12DD-4246-A6BC-B9B4C13BBA06}"/>
                  </a:ext>
                </a:extLst>
              </p:cNvPr>
              <p:cNvSpPr>
                <a:spLocks noChangeArrowheads="1"/>
              </p:cNvSpPr>
              <p:nvPr/>
            </p:nvSpPr>
            <p:spPr bwMode="auto">
              <a:xfrm rot="449281" flipH="1">
                <a:off x="4202" y="1553"/>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2" name="AutoShape 71">
                <a:extLst>
                  <a:ext uri="{FF2B5EF4-FFF2-40B4-BE49-F238E27FC236}">
                    <a16:creationId xmlns:a16="http://schemas.microsoft.com/office/drawing/2014/main" id="{A2496A47-4266-4F32-8828-454B6847B622}"/>
                  </a:ext>
                </a:extLst>
              </p:cNvPr>
              <p:cNvSpPr>
                <a:spLocks noChangeArrowheads="1"/>
              </p:cNvSpPr>
              <p:nvPr/>
            </p:nvSpPr>
            <p:spPr bwMode="auto">
              <a:xfrm rot="449281" flipH="1">
                <a:off x="4213" y="161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3" name="AutoShape 72">
                <a:extLst>
                  <a:ext uri="{FF2B5EF4-FFF2-40B4-BE49-F238E27FC236}">
                    <a16:creationId xmlns:a16="http://schemas.microsoft.com/office/drawing/2014/main" id="{D94CA193-0A40-4EEC-8894-99A42E44B935}"/>
                  </a:ext>
                </a:extLst>
              </p:cNvPr>
              <p:cNvSpPr>
                <a:spLocks noChangeArrowheads="1"/>
              </p:cNvSpPr>
              <p:nvPr/>
            </p:nvSpPr>
            <p:spPr bwMode="auto">
              <a:xfrm rot="449281" flipH="1">
                <a:off x="4222" y="1671"/>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98" name="Line 73">
              <a:extLst>
                <a:ext uri="{FF2B5EF4-FFF2-40B4-BE49-F238E27FC236}">
                  <a16:creationId xmlns:a16="http://schemas.microsoft.com/office/drawing/2014/main" id="{50CC364A-2D76-42BC-8642-B8261888D486}"/>
                </a:ext>
              </a:extLst>
            </p:cNvPr>
            <p:cNvSpPr>
              <a:spLocks noChangeShapeType="1"/>
            </p:cNvSpPr>
            <p:nvPr/>
          </p:nvSpPr>
          <p:spPr bwMode="auto">
            <a:xfrm flipH="1">
              <a:off x="4067" y="1673"/>
              <a:ext cx="57" cy="29"/>
            </a:xfrm>
            <a:prstGeom prst="line">
              <a:avLst/>
            </a:pr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99" name="Freeform 74">
              <a:extLst>
                <a:ext uri="{FF2B5EF4-FFF2-40B4-BE49-F238E27FC236}">
                  <a16:creationId xmlns:a16="http://schemas.microsoft.com/office/drawing/2014/main" id="{3252F7AB-DBD1-4717-B70A-42F7F3D6105C}"/>
                </a:ext>
              </a:extLst>
            </p:cNvPr>
            <p:cNvSpPr>
              <a:spLocks/>
            </p:cNvSpPr>
            <p:nvPr/>
          </p:nvSpPr>
          <p:spPr bwMode="auto">
            <a:xfrm>
              <a:off x="4098" y="1593"/>
              <a:ext cx="20" cy="8"/>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0" name="Freeform 75">
              <a:extLst>
                <a:ext uri="{FF2B5EF4-FFF2-40B4-BE49-F238E27FC236}">
                  <a16:creationId xmlns:a16="http://schemas.microsoft.com/office/drawing/2014/main" id="{B2B780A4-9C57-49C8-A5FA-F2C159789956}"/>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1" name="Freeform 76">
              <a:extLst>
                <a:ext uri="{FF2B5EF4-FFF2-40B4-BE49-F238E27FC236}">
                  <a16:creationId xmlns:a16="http://schemas.microsoft.com/office/drawing/2014/main" id="{9602D36A-9410-4EBE-8D1C-8A4956E4628B}"/>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2" name="Freeform 77">
              <a:extLst>
                <a:ext uri="{FF2B5EF4-FFF2-40B4-BE49-F238E27FC236}">
                  <a16:creationId xmlns:a16="http://schemas.microsoft.com/office/drawing/2014/main" id="{52474A00-FF85-4424-A294-29CFBC45DD3A}"/>
                </a:ext>
              </a:extLst>
            </p:cNvPr>
            <p:cNvSpPr>
              <a:spLocks/>
            </p:cNvSpPr>
            <p:nvPr/>
          </p:nvSpPr>
          <p:spPr bwMode="auto">
            <a:xfrm>
              <a:off x="4098"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3" name="Freeform 78">
              <a:extLst>
                <a:ext uri="{FF2B5EF4-FFF2-40B4-BE49-F238E27FC236}">
                  <a16:creationId xmlns:a16="http://schemas.microsoft.com/office/drawing/2014/main" id="{ED5D3FC4-20CA-4C86-8D78-A2489CE5529D}"/>
                </a:ext>
              </a:extLst>
            </p:cNvPr>
            <p:cNvSpPr>
              <a:spLocks/>
            </p:cNvSpPr>
            <p:nvPr/>
          </p:nvSpPr>
          <p:spPr bwMode="auto">
            <a:xfrm>
              <a:off x="4127"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4" name="Freeform 79">
              <a:extLst>
                <a:ext uri="{FF2B5EF4-FFF2-40B4-BE49-F238E27FC236}">
                  <a16:creationId xmlns:a16="http://schemas.microsoft.com/office/drawing/2014/main" id="{02F40A3B-B8AD-4811-B82C-C11548688AED}"/>
                </a:ext>
              </a:extLst>
            </p:cNvPr>
            <p:cNvSpPr>
              <a:spLocks/>
            </p:cNvSpPr>
            <p:nvPr/>
          </p:nvSpPr>
          <p:spPr bwMode="auto">
            <a:xfrm>
              <a:off x="4125" y="1599"/>
              <a:ext cx="21" cy="6"/>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5" name="Freeform 80">
              <a:extLst>
                <a:ext uri="{FF2B5EF4-FFF2-40B4-BE49-F238E27FC236}">
                  <a16:creationId xmlns:a16="http://schemas.microsoft.com/office/drawing/2014/main" id="{5C51B042-A110-4AD9-83E2-5FE3D06BF67A}"/>
                </a:ext>
              </a:extLst>
            </p:cNvPr>
            <p:cNvSpPr>
              <a:spLocks/>
            </p:cNvSpPr>
            <p:nvPr/>
          </p:nvSpPr>
          <p:spPr bwMode="auto">
            <a:xfrm>
              <a:off x="4098"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grpSp>
        <p:nvGrpSpPr>
          <p:cNvPr id="7186" name="Group 81">
            <a:extLst>
              <a:ext uri="{FF2B5EF4-FFF2-40B4-BE49-F238E27FC236}">
                <a16:creationId xmlns:a16="http://schemas.microsoft.com/office/drawing/2014/main" id="{BADB2ADC-500E-422E-B0FE-72C8A63F61E2}"/>
              </a:ext>
            </a:extLst>
          </p:cNvPr>
          <p:cNvGrpSpPr>
            <a:grpSpLocks/>
          </p:cNvGrpSpPr>
          <p:nvPr/>
        </p:nvGrpSpPr>
        <p:grpSpPr bwMode="auto">
          <a:xfrm flipH="1">
            <a:off x="10082336" y="1599541"/>
            <a:ext cx="278407" cy="211673"/>
            <a:chOff x="3999" y="1480"/>
            <a:chExt cx="336" cy="255"/>
          </a:xfrm>
        </p:grpSpPr>
        <p:grpSp>
          <p:nvGrpSpPr>
            <p:cNvPr id="7268" name="Group 82">
              <a:extLst>
                <a:ext uri="{FF2B5EF4-FFF2-40B4-BE49-F238E27FC236}">
                  <a16:creationId xmlns:a16="http://schemas.microsoft.com/office/drawing/2014/main" id="{0C96F831-B833-412D-86C9-D740D5C3317A}"/>
                </a:ext>
              </a:extLst>
            </p:cNvPr>
            <p:cNvGrpSpPr>
              <a:grpSpLocks/>
            </p:cNvGrpSpPr>
            <p:nvPr/>
          </p:nvGrpSpPr>
          <p:grpSpPr bwMode="auto">
            <a:xfrm>
              <a:off x="3999" y="1480"/>
              <a:ext cx="143" cy="229"/>
              <a:chOff x="4192" y="1492"/>
              <a:chExt cx="143" cy="229"/>
            </a:xfrm>
          </p:grpSpPr>
          <p:sp>
            <p:nvSpPr>
              <p:cNvPr id="7295" name="AutoShape 83">
                <a:extLst>
                  <a:ext uri="{FF2B5EF4-FFF2-40B4-BE49-F238E27FC236}">
                    <a16:creationId xmlns:a16="http://schemas.microsoft.com/office/drawing/2014/main" id="{BA44DF3E-161D-44EF-B0FC-2280038BE347}"/>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6" name="AutoShape 84">
                <a:extLst>
                  <a:ext uri="{FF2B5EF4-FFF2-40B4-BE49-F238E27FC236}">
                    <a16:creationId xmlns:a16="http://schemas.microsoft.com/office/drawing/2014/main" id="{E0BA3666-3C71-449D-B371-CA9544F28EC4}"/>
                  </a:ext>
                </a:extLst>
              </p:cNvPr>
              <p:cNvSpPr>
                <a:spLocks noChangeArrowheads="1"/>
              </p:cNvSpPr>
              <p:nvPr/>
            </p:nvSpPr>
            <p:spPr bwMode="auto">
              <a:xfrm rot="449281" flipH="1">
                <a:off x="4202" y="1552"/>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7" name="AutoShape 85">
                <a:extLst>
                  <a:ext uri="{FF2B5EF4-FFF2-40B4-BE49-F238E27FC236}">
                    <a16:creationId xmlns:a16="http://schemas.microsoft.com/office/drawing/2014/main" id="{38BC1406-B2C6-4043-86D6-4198CDE23457}"/>
                  </a:ext>
                </a:extLst>
              </p:cNvPr>
              <p:cNvSpPr>
                <a:spLocks noChangeArrowheads="1"/>
              </p:cNvSpPr>
              <p:nvPr/>
            </p:nvSpPr>
            <p:spPr bwMode="auto">
              <a:xfrm rot="449281" flipH="1">
                <a:off x="4213" y="1611"/>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8" name="AutoShape 86">
                <a:extLst>
                  <a:ext uri="{FF2B5EF4-FFF2-40B4-BE49-F238E27FC236}">
                    <a16:creationId xmlns:a16="http://schemas.microsoft.com/office/drawing/2014/main" id="{6635A03D-1832-428C-825F-63F0DE02E864}"/>
                  </a:ext>
                </a:extLst>
              </p:cNvPr>
              <p:cNvSpPr>
                <a:spLocks noChangeArrowheads="1"/>
              </p:cNvSpPr>
              <p:nvPr/>
            </p:nvSpPr>
            <p:spPr bwMode="auto">
              <a:xfrm rot="449281" flipH="1">
                <a:off x="4222" y="1669"/>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118" name="Freeform 87">
              <a:extLst>
                <a:ext uri="{FF2B5EF4-FFF2-40B4-BE49-F238E27FC236}">
                  <a16:creationId xmlns:a16="http://schemas.microsoft.com/office/drawing/2014/main" id="{CD789E36-13D5-4BE7-B9B9-9F5D25383EAE}"/>
                </a:ext>
              </a:extLst>
            </p:cNvPr>
            <p:cNvSpPr>
              <a:spLocks/>
            </p:cNvSpPr>
            <p:nvPr/>
          </p:nvSpPr>
          <p:spPr bwMode="auto">
            <a:xfrm>
              <a:off x="4125" y="1524"/>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19" name="Freeform 88">
              <a:extLst>
                <a:ext uri="{FF2B5EF4-FFF2-40B4-BE49-F238E27FC236}">
                  <a16:creationId xmlns:a16="http://schemas.microsoft.com/office/drawing/2014/main" id="{9085D987-20D4-4BDC-ADDA-A49241FADCB7}"/>
                </a:ext>
              </a:extLst>
            </p:cNvPr>
            <p:cNvSpPr>
              <a:spLocks/>
            </p:cNvSpPr>
            <p:nvPr/>
          </p:nvSpPr>
          <p:spPr bwMode="auto">
            <a:xfrm>
              <a:off x="4093" y="1557"/>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71" name="Oval 89">
              <a:extLst>
                <a:ext uri="{FF2B5EF4-FFF2-40B4-BE49-F238E27FC236}">
                  <a16:creationId xmlns:a16="http://schemas.microsoft.com/office/drawing/2014/main" id="{233F9ED5-C09D-4B7A-A01E-2A3DE056F077}"/>
                </a:ext>
              </a:extLst>
            </p:cNvPr>
            <p:cNvSpPr>
              <a:spLocks noChangeArrowheads="1"/>
            </p:cNvSpPr>
            <p:nvPr/>
          </p:nvSpPr>
          <p:spPr bwMode="auto">
            <a:xfrm rot="-720003">
              <a:off x="4114" y="1572"/>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121" name="Line 90">
              <a:extLst>
                <a:ext uri="{FF2B5EF4-FFF2-40B4-BE49-F238E27FC236}">
                  <a16:creationId xmlns:a16="http://schemas.microsoft.com/office/drawing/2014/main" id="{9D769C76-FC4C-46BC-9907-6FBC2CC162A3}"/>
                </a:ext>
              </a:extLst>
            </p:cNvPr>
            <p:cNvSpPr>
              <a:spLocks noChangeShapeType="1"/>
            </p:cNvSpPr>
            <p:nvPr/>
          </p:nvSpPr>
          <p:spPr bwMode="auto">
            <a:xfrm flipV="1">
              <a:off x="4165" y="1641"/>
              <a:ext cx="14"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22" name="Line 91">
              <a:extLst>
                <a:ext uri="{FF2B5EF4-FFF2-40B4-BE49-F238E27FC236}">
                  <a16:creationId xmlns:a16="http://schemas.microsoft.com/office/drawing/2014/main" id="{1A83E408-3CFD-4CA7-8F08-3206D143CEF4}"/>
                </a:ext>
              </a:extLst>
            </p:cNvPr>
            <p:cNvSpPr>
              <a:spLocks noChangeShapeType="1"/>
            </p:cNvSpPr>
            <p:nvPr/>
          </p:nvSpPr>
          <p:spPr bwMode="auto">
            <a:xfrm flipV="1">
              <a:off x="4164" y="1607"/>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23" name="Line 92">
              <a:extLst>
                <a:ext uri="{FF2B5EF4-FFF2-40B4-BE49-F238E27FC236}">
                  <a16:creationId xmlns:a16="http://schemas.microsoft.com/office/drawing/2014/main" id="{F085EA58-C24B-4505-8AB2-6FAED9E3A093}"/>
                </a:ext>
              </a:extLst>
            </p:cNvPr>
            <p:cNvSpPr>
              <a:spLocks noChangeShapeType="1"/>
            </p:cNvSpPr>
            <p:nvPr/>
          </p:nvSpPr>
          <p:spPr bwMode="auto">
            <a:xfrm flipV="1">
              <a:off x="4142" y="1665"/>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75" name="Oval 93">
              <a:extLst>
                <a:ext uri="{FF2B5EF4-FFF2-40B4-BE49-F238E27FC236}">
                  <a16:creationId xmlns:a16="http://schemas.microsoft.com/office/drawing/2014/main" id="{9CF47BCE-34DD-451A-B4EF-061F547EB527}"/>
                </a:ext>
              </a:extLst>
            </p:cNvPr>
            <p:cNvSpPr>
              <a:spLocks noChangeArrowheads="1"/>
            </p:cNvSpPr>
            <p:nvPr/>
          </p:nvSpPr>
          <p:spPr bwMode="auto">
            <a:xfrm rot="-720003">
              <a:off x="4098" y="1577"/>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nvGrpSpPr>
            <p:cNvPr id="7276" name="Group 94">
              <a:extLst>
                <a:ext uri="{FF2B5EF4-FFF2-40B4-BE49-F238E27FC236}">
                  <a16:creationId xmlns:a16="http://schemas.microsoft.com/office/drawing/2014/main" id="{D70E50E3-D35F-4D22-9E30-7BF0C24C8D3E}"/>
                </a:ext>
              </a:extLst>
            </p:cNvPr>
            <p:cNvGrpSpPr>
              <a:grpSpLocks/>
            </p:cNvGrpSpPr>
            <p:nvPr/>
          </p:nvGrpSpPr>
          <p:grpSpPr bwMode="auto">
            <a:xfrm>
              <a:off x="4152" y="1666"/>
              <a:ext cx="33" cy="28"/>
              <a:chOff x="3008" y="3015"/>
              <a:chExt cx="188" cy="158"/>
            </a:xfrm>
          </p:grpSpPr>
          <p:sp>
            <p:nvSpPr>
              <p:cNvPr id="142" name="Freeform 95">
                <a:extLst>
                  <a:ext uri="{FF2B5EF4-FFF2-40B4-BE49-F238E27FC236}">
                    <a16:creationId xmlns:a16="http://schemas.microsoft.com/office/drawing/2014/main" id="{BE66DA56-69F3-4FBB-8103-B6473523AA36}"/>
                  </a:ext>
                </a:extLst>
              </p:cNvPr>
              <p:cNvSpPr>
                <a:spLocks/>
              </p:cNvSpPr>
              <p:nvPr/>
            </p:nvSpPr>
            <p:spPr bwMode="auto">
              <a:xfrm>
                <a:off x="3011" y="3014"/>
                <a:ext cx="186" cy="149"/>
              </a:xfrm>
              <a:custGeom>
                <a:avLst/>
                <a:gdLst>
                  <a:gd name="T0" fmla="*/ 5 w 188"/>
                  <a:gd name="T1" fmla="*/ 40 h 152"/>
                  <a:gd name="T2" fmla="*/ 22 w 188"/>
                  <a:gd name="T3" fmla="*/ 100 h 152"/>
                  <a:gd name="T4" fmla="*/ 62 w 188"/>
                  <a:gd name="T5" fmla="*/ 147 h 152"/>
                  <a:gd name="T6" fmla="*/ 105 w 188"/>
                  <a:gd name="T7" fmla="*/ 130 h 152"/>
                  <a:gd name="T8" fmla="*/ 131 w 188"/>
                  <a:gd name="T9" fmla="*/ 79 h 152"/>
                  <a:gd name="T10" fmla="*/ 188 w 188"/>
                  <a:gd name="T11" fmla="*/ 28 h 152"/>
                  <a:gd name="T12" fmla="*/ 174 w 188"/>
                  <a:gd name="T13" fmla="*/ 2 h 152"/>
                  <a:gd name="T14" fmla="*/ 92 w 188"/>
                  <a:gd name="T15" fmla="*/ 15 h 152"/>
                  <a:gd name="T16" fmla="*/ 40 w 188"/>
                  <a:gd name="T17" fmla="*/ 12 h 152"/>
                  <a:gd name="T18" fmla="*/ 5 w 188"/>
                  <a:gd name="T19" fmla="*/ 4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52"/>
                  <a:gd name="T32" fmla="*/ 188 w 188"/>
                  <a:gd name="T33" fmla="*/ 152 h 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52">
                    <a:moveTo>
                      <a:pt x="5" y="40"/>
                    </a:moveTo>
                    <a:cubicBezTo>
                      <a:pt x="0" y="56"/>
                      <a:pt x="11" y="82"/>
                      <a:pt x="22" y="100"/>
                    </a:cubicBezTo>
                    <a:cubicBezTo>
                      <a:pt x="31" y="118"/>
                      <a:pt x="48" y="143"/>
                      <a:pt x="62" y="147"/>
                    </a:cubicBezTo>
                    <a:cubicBezTo>
                      <a:pt x="76" y="152"/>
                      <a:pt x="94" y="142"/>
                      <a:pt x="105" y="130"/>
                    </a:cubicBezTo>
                    <a:cubicBezTo>
                      <a:pt x="116" y="117"/>
                      <a:pt x="122" y="99"/>
                      <a:pt x="131" y="79"/>
                    </a:cubicBezTo>
                    <a:cubicBezTo>
                      <a:pt x="140" y="66"/>
                      <a:pt x="181" y="41"/>
                      <a:pt x="188" y="28"/>
                    </a:cubicBezTo>
                    <a:cubicBezTo>
                      <a:pt x="188" y="25"/>
                      <a:pt x="172" y="1"/>
                      <a:pt x="174" y="2"/>
                    </a:cubicBezTo>
                    <a:cubicBezTo>
                      <a:pt x="158" y="0"/>
                      <a:pt x="115" y="14"/>
                      <a:pt x="92" y="15"/>
                    </a:cubicBezTo>
                    <a:cubicBezTo>
                      <a:pt x="71" y="12"/>
                      <a:pt x="54" y="8"/>
                      <a:pt x="40" y="12"/>
                    </a:cubicBezTo>
                    <a:cubicBezTo>
                      <a:pt x="25" y="16"/>
                      <a:pt x="9" y="23"/>
                      <a:pt x="5" y="40"/>
                    </a:cubicBezTo>
                    <a:close/>
                  </a:path>
                </a:pathLst>
              </a:custGeom>
              <a:solidFill>
                <a:srgbClr val="8080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94" name="Oval 96">
                <a:extLst>
                  <a:ext uri="{FF2B5EF4-FFF2-40B4-BE49-F238E27FC236}">
                    <a16:creationId xmlns:a16="http://schemas.microsoft.com/office/drawing/2014/main" id="{5616D4D9-00ED-426E-A82E-5ADF0529E159}"/>
                  </a:ext>
                </a:extLst>
              </p:cNvPr>
              <p:cNvSpPr>
                <a:spLocks noChangeArrowheads="1"/>
              </p:cNvSpPr>
              <p:nvPr/>
            </p:nvSpPr>
            <p:spPr bwMode="auto">
              <a:xfrm rot="-1545487">
                <a:off x="3025" y="3029"/>
                <a:ext cx="57" cy="142"/>
              </a:xfrm>
              <a:prstGeom prst="ellipse">
                <a:avLst/>
              </a:prstGeom>
              <a:solidFill>
                <a:srgbClr val="333300"/>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7277" name="AutoShape 97">
              <a:extLst>
                <a:ext uri="{FF2B5EF4-FFF2-40B4-BE49-F238E27FC236}">
                  <a16:creationId xmlns:a16="http://schemas.microsoft.com/office/drawing/2014/main" id="{A267F53F-371E-4151-A877-911053539FDA}"/>
                </a:ext>
              </a:extLst>
            </p:cNvPr>
            <p:cNvSpPr>
              <a:spLocks noChangeArrowheads="1"/>
            </p:cNvSpPr>
            <p:nvPr/>
          </p:nvSpPr>
          <p:spPr bwMode="auto">
            <a:xfrm rot="-2778544" flipH="1" flipV="1">
              <a:off x="4161" y="1580"/>
              <a:ext cx="98" cy="68"/>
            </a:xfrm>
            <a:prstGeom prst="parallelogram">
              <a:avLst>
                <a:gd name="adj" fmla="val 79598"/>
              </a:avLst>
            </a:prstGeom>
            <a:solidFill>
              <a:srgbClr val="808000"/>
            </a:solidFill>
            <a:ln w="6350">
              <a:solidFill>
                <a:srgbClr val="C0C0C0"/>
              </a:solidFill>
              <a:miter lim="800000"/>
              <a:headEnd/>
              <a:tailEnd/>
            </a:ln>
          </p:spPr>
          <p:txBody>
            <a:bodyPr vert="eaVert"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127" name="Freeform 98">
              <a:extLst>
                <a:ext uri="{FF2B5EF4-FFF2-40B4-BE49-F238E27FC236}">
                  <a16:creationId xmlns:a16="http://schemas.microsoft.com/office/drawing/2014/main" id="{4C799F55-250A-4612-AE2A-F24DC999C7B7}"/>
                </a:ext>
              </a:extLst>
            </p:cNvPr>
            <p:cNvSpPr>
              <a:spLocks/>
            </p:cNvSpPr>
            <p:nvPr/>
          </p:nvSpPr>
          <p:spPr bwMode="auto">
            <a:xfrm>
              <a:off x="4116" y="1524"/>
              <a:ext cx="83" cy="41"/>
            </a:xfrm>
            <a:custGeom>
              <a:avLst/>
              <a:gdLst>
                <a:gd name="T0" fmla="*/ 0 w 474"/>
                <a:gd name="T1" fmla="*/ 0 h 240"/>
                <a:gd name="T2" fmla="*/ 0 w 474"/>
                <a:gd name="T3" fmla="*/ 0 h 240"/>
                <a:gd name="T4" fmla="*/ 0 w 474"/>
                <a:gd name="T5" fmla="*/ 0 h 240"/>
                <a:gd name="T6" fmla="*/ 0 w 474"/>
                <a:gd name="T7" fmla="*/ 0 h 240"/>
                <a:gd name="T8" fmla="*/ 0 w 474"/>
                <a:gd name="T9" fmla="*/ 0 h 240"/>
                <a:gd name="T10" fmla="*/ 0 60000 65536"/>
                <a:gd name="T11" fmla="*/ 0 60000 65536"/>
                <a:gd name="T12" fmla="*/ 0 60000 65536"/>
                <a:gd name="T13" fmla="*/ 0 60000 65536"/>
                <a:gd name="T14" fmla="*/ 0 60000 65536"/>
                <a:gd name="T15" fmla="*/ 0 w 474"/>
                <a:gd name="T16" fmla="*/ 0 h 240"/>
                <a:gd name="T17" fmla="*/ 474 w 474"/>
                <a:gd name="T18" fmla="*/ 240 h 240"/>
              </a:gdLst>
              <a:ahLst/>
              <a:cxnLst>
                <a:cxn ang="T10">
                  <a:pos x="T0" y="T1"/>
                </a:cxn>
                <a:cxn ang="T11">
                  <a:pos x="T2" y="T3"/>
                </a:cxn>
                <a:cxn ang="T12">
                  <a:pos x="T4" y="T5"/>
                </a:cxn>
                <a:cxn ang="T13">
                  <a:pos x="T6" y="T7"/>
                </a:cxn>
                <a:cxn ang="T14">
                  <a:pos x="T8" y="T9"/>
                </a:cxn>
              </a:cxnLst>
              <a:rect l="T15" t="T16" r="T17" b="T18"/>
              <a:pathLst>
                <a:path w="474" h="240">
                  <a:moveTo>
                    <a:pt x="0" y="188"/>
                  </a:moveTo>
                  <a:lnTo>
                    <a:pt x="178" y="0"/>
                  </a:lnTo>
                  <a:lnTo>
                    <a:pt x="474" y="48"/>
                  </a:lnTo>
                  <a:lnTo>
                    <a:pt x="292" y="240"/>
                  </a:lnTo>
                  <a:lnTo>
                    <a:pt x="0" y="188"/>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28" name="Freeform 99">
              <a:extLst>
                <a:ext uri="{FF2B5EF4-FFF2-40B4-BE49-F238E27FC236}">
                  <a16:creationId xmlns:a16="http://schemas.microsoft.com/office/drawing/2014/main" id="{557920D1-1952-4AE0-9461-4FCB9E247144}"/>
                </a:ext>
              </a:extLst>
            </p:cNvPr>
            <p:cNvSpPr>
              <a:spLocks/>
            </p:cNvSpPr>
            <p:nvPr/>
          </p:nvSpPr>
          <p:spPr bwMode="auto">
            <a:xfrm>
              <a:off x="4093" y="1524"/>
              <a:ext cx="54" cy="52"/>
            </a:xfrm>
            <a:custGeom>
              <a:avLst/>
              <a:gdLst>
                <a:gd name="T0" fmla="*/ 0 w 314"/>
                <a:gd name="T1" fmla="*/ 0 h 290"/>
                <a:gd name="T2" fmla="*/ 0 w 314"/>
                <a:gd name="T3" fmla="*/ 0 h 290"/>
                <a:gd name="T4" fmla="*/ 0 w 314"/>
                <a:gd name="T5" fmla="*/ 0 h 290"/>
                <a:gd name="T6" fmla="*/ 0 w 314"/>
                <a:gd name="T7" fmla="*/ 0 h 290"/>
                <a:gd name="T8" fmla="*/ 0 w 314"/>
                <a:gd name="T9" fmla="*/ 0 h 290"/>
                <a:gd name="T10" fmla="*/ 0 60000 65536"/>
                <a:gd name="T11" fmla="*/ 0 60000 65536"/>
                <a:gd name="T12" fmla="*/ 0 60000 65536"/>
                <a:gd name="T13" fmla="*/ 0 60000 65536"/>
                <a:gd name="T14" fmla="*/ 0 60000 65536"/>
                <a:gd name="T15" fmla="*/ 0 w 314"/>
                <a:gd name="T16" fmla="*/ 0 h 290"/>
                <a:gd name="T17" fmla="*/ 314 w 314"/>
                <a:gd name="T18" fmla="*/ 290 h 290"/>
              </a:gdLst>
              <a:ahLst/>
              <a:cxnLst>
                <a:cxn ang="T10">
                  <a:pos x="T0" y="T1"/>
                </a:cxn>
                <a:cxn ang="T11">
                  <a:pos x="T2" y="T3"/>
                </a:cxn>
                <a:cxn ang="T12">
                  <a:pos x="T4" y="T5"/>
                </a:cxn>
                <a:cxn ang="T13">
                  <a:pos x="T6" y="T7"/>
                </a:cxn>
                <a:cxn ang="T14">
                  <a:pos x="T8" y="T9"/>
                </a:cxn>
              </a:cxnLst>
              <a:rect l="T15" t="T16" r="T17" b="T18"/>
              <a:pathLst>
                <a:path w="314" h="290">
                  <a:moveTo>
                    <a:pt x="314" y="0"/>
                  </a:moveTo>
                  <a:lnTo>
                    <a:pt x="132" y="186"/>
                  </a:lnTo>
                  <a:lnTo>
                    <a:pt x="0" y="290"/>
                  </a:lnTo>
                  <a:lnTo>
                    <a:pt x="174" y="104"/>
                  </a:lnTo>
                  <a:lnTo>
                    <a:pt x="314" y="0"/>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280" name="Group 100">
              <a:extLst>
                <a:ext uri="{FF2B5EF4-FFF2-40B4-BE49-F238E27FC236}">
                  <a16:creationId xmlns:a16="http://schemas.microsoft.com/office/drawing/2014/main" id="{11C04B12-F40A-49B0-9C06-1C8CB67FC306}"/>
                </a:ext>
              </a:extLst>
            </p:cNvPr>
            <p:cNvGrpSpPr>
              <a:grpSpLocks/>
            </p:cNvGrpSpPr>
            <p:nvPr/>
          </p:nvGrpSpPr>
          <p:grpSpPr bwMode="auto">
            <a:xfrm>
              <a:off x="4192" y="1506"/>
              <a:ext cx="143" cy="229"/>
              <a:chOff x="4192" y="1492"/>
              <a:chExt cx="143" cy="229"/>
            </a:xfrm>
          </p:grpSpPr>
          <p:sp>
            <p:nvSpPr>
              <p:cNvPr id="7289" name="AutoShape 101">
                <a:extLst>
                  <a:ext uri="{FF2B5EF4-FFF2-40B4-BE49-F238E27FC236}">
                    <a16:creationId xmlns:a16="http://schemas.microsoft.com/office/drawing/2014/main" id="{551B7322-1610-4A61-B95B-035B14FCB90E}"/>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0" name="AutoShape 102">
                <a:extLst>
                  <a:ext uri="{FF2B5EF4-FFF2-40B4-BE49-F238E27FC236}">
                    <a16:creationId xmlns:a16="http://schemas.microsoft.com/office/drawing/2014/main" id="{E9DFBBA8-E08E-4D58-8BA4-FE6C23BA858E}"/>
                  </a:ext>
                </a:extLst>
              </p:cNvPr>
              <p:cNvSpPr>
                <a:spLocks noChangeArrowheads="1"/>
              </p:cNvSpPr>
              <p:nvPr/>
            </p:nvSpPr>
            <p:spPr bwMode="auto">
              <a:xfrm rot="449281" flipH="1">
                <a:off x="4202" y="1553"/>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1" name="AutoShape 103">
                <a:extLst>
                  <a:ext uri="{FF2B5EF4-FFF2-40B4-BE49-F238E27FC236}">
                    <a16:creationId xmlns:a16="http://schemas.microsoft.com/office/drawing/2014/main" id="{02C185EA-90A9-451A-97EB-A952912E95BD}"/>
                  </a:ext>
                </a:extLst>
              </p:cNvPr>
              <p:cNvSpPr>
                <a:spLocks noChangeArrowheads="1"/>
              </p:cNvSpPr>
              <p:nvPr/>
            </p:nvSpPr>
            <p:spPr bwMode="auto">
              <a:xfrm rot="449281" flipH="1">
                <a:off x="4213" y="161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2" name="AutoShape 104">
                <a:extLst>
                  <a:ext uri="{FF2B5EF4-FFF2-40B4-BE49-F238E27FC236}">
                    <a16:creationId xmlns:a16="http://schemas.microsoft.com/office/drawing/2014/main" id="{DED658B8-AD12-41DB-A2C8-835504D3A259}"/>
                  </a:ext>
                </a:extLst>
              </p:cNvPr>
              <p:cNvSpPr>
                <a:spLocks noChangeArrowheads="1"/>
              </p:cNvSpPr>
              <p:nvPr/>
            </p:nvSpPr>
            <p:spPr bwMode="auto">
              <a:xfrm rot="449281" flipH="1">
                <a:off x="4222" y="1671"/>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130" name="Line 105">
              <a:extLst>
                <a:ext uri="{FF2B5EF4-FFF2-40B4-BE49-F238E27FC236}">
                  <a16:creationId xmlns:a16="http://schemas.microsoft.com/office/drawing/2014/main" id="{C881843F-7E9B-4DEA-8AED-3AA513B984C0}"/>
                </a:ext>
              </a:extLst>
            </p:cNvPr>
            <p:cNvSpPr>
              <a:spLocks noChangeShapeType="1"/>
            </p:cNvSpPr>
            <p:nvPr/>
          </p:nvSpPr>
          <p:spPr bwMode="auto">
            <a:xfrm flipH="1">
              <a:off x="4067" y="1673"/>
              <a:ext cx="57" cy="29"/>
            </a:xfrm>
            <a:prstGeom prst="line">
              <a:avLst/>
            </a:pr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1" name="Freeform 106">
              <a:extLst>
                <a:ext uri="{FF2B5EF4-FFF2-40B4-BE49-F238E27FC236}">
                  <a16:creationId xmlns:a16="http://schemas.microsoft.com/office/drawing/2014/main" id="{0568D9AE-EFDD-4D8E-82AA-A1AE69ECDDDD}"/>
                </a:ext>
              </a:extLst>
            </p:cNvPr>
            <p:cNvSpPr>
              <a:spLocks/>
            </p:cNvSpPr>
            <p:nvPr/>
          </p:nvSpPr>
          <p:spPr bwMode="auto">
            <a:xfrm>
              <a:off x="4098" y="1593"/>
              <a:ext cx="20" cy="8"/>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2" name="Freeform 107">
              <a:extLst>
                <a:ext uri="{FF2B5EF4-FFF2-40B4-BE49-F238E27FC236}">
                  <a16:creationId xmlns:a16="http://schemas.microsoft.com/office/drawing/2014/main" id="{6BF1E0D7-1B39-4E4B-8729-1FD246E5386D}"/>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3" name="Freeform 108">
              <a:extLst>
                <a:ext uri="{FF2B5EF4-FFF2-40B4-BE49-F238E27FC236}">
                  <a16:creationId xmlns:a16="http://schemas.microsoft.com/office/drawing/2014/main" id="{07BDC0E6-8165-4CB4-8E83-B4857B7441F7}"/>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4" name="Freeform 109">
              <a:extLst>
                <a:ext uri="{FF2B5EF4-FFF2-40B4-BE49-F238E27FC236}">
                  <a16:creationId xmlns:a16="http://schemas.microsoft.com/office/drawing/2014/main" id="{A722FE84-1BF3-4992-9B6B-F98A5556BFB5}"/>
                </a:ext>
              </a:extLst>
            </p:cNvPr>
            <p:cNvSpPr>
              <a:spLocks/>
            </p:cNvSpPr>
            <p:nvPr/>
          </p:nvSpPr>
          <p:spPr bwMode="auto">
            <a:xfrm>
              <a:off x="4098"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5" name="Freeform 110">
              <a:extLst>
                <a:ext uri="{FF2B5EF4-FFF2-40B4-BE49-F238E27FC236}">
                  <a16:creationId xmlns:a16="http://schemas.microsoft.com/office/drawing/2014/main" id="{F2C6D522-E05E-4700-A2A2-26579D322CD0}"/>
                </a:ext>
              </a:extLst>
            </p:cNvPr>
            <p:cNvSpPr>
              <a:spLocks/>
            </p:cNvSpPr>
            <p:nvPr/>
          </p:nvSpPr>
          <p:spPr bwMode="auto">
            <a:xfrm>
              <a:off x="4127"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6" name="Freeform 111">
              <a:extLst>
                <a:ext uri="{FF2B5EF4-FFF2-40B4-BE49-F238E27FC236}">
                  <a16:creationId xmlns:a16="http://schemas.microsoft.com/office/drawing/2014/main" id="{2C836016-AEBC-4A3E-BD4E-30C44EB6CAB2}"/>
                </a:ext>
              </a:extLst>
            </p:cNvPr>
            <p:cNvSpPr>
              <a:spLocks/>
            </p:cNvSpPr>
            <p:nvPr/>
          </p:nvSpPr>
          <p:spPr bwMode="auto">
            <a:xfrm>
              <a:off x="4125" y="1599"/>
              <a:ext cx="21" cy="6"/>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7" name="Freeform 112">
              <a:extLst>
                <a:ext uri="{FF2B5EF4-FFF2-40B4-BE49-F238E27FC236}">
                  <a16:creationId xmlns:a16="http://schemas.microsoft.com/office/drawing/2014/main" id="{188AC11B-9F9A-4974-A928-DCBE3D65B0FC}"/>
                </a:ext>
              </a:extLst>
            </p:cNvPr>
            <p:cNvSpPr>
              <a:spLocks/>
            </p:cNvSpPr>
            <p:nvPr/>
          </p:nvSpPr>
          <p:spPr bwMode="auto">
            <a:xfrm>
              <a:off x="4098"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pic>
        <p:nvPicPr>
          <p:cNvPr id="7187" name="Picture 114">
            <a:extLst>
              <a:ext uri="{FF2B5EF4-FFF2-40B4-BE49-F238E27FC236}">
                <a16:creationId xmlns:a16="http://schemas.microsoft.com/office/drawing/2014/main" id="{D7769333-51C8-4041-9246-AC9244A9F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76925">
            <a:off x="8784143" y="776831"/>
            <a:ext cx="755976" cy="44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8" name="Picture 9" descr="BL00310_">
            <a:extLst>
              <a:ext uri="{FF2B5EF4-FFF2-40B4-BE49-F238E27FC236}">
                <a16:creationId xmlns:a16="http://schemas.microsoft.com/office/drawing/2014/main" id="{4406641D-4DE2-4AA9-8424-AEBE685B4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9519" y="1906101"/>
            <a:ext cx="1106331" cy="1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Line 7">
            <a:extLst>
              <a:ext uri="{FF2B5EF4-FFF2-40B4-BE49-F238E27FC236}">
                <a16:creationId xmlns:a16="http://schemas.microsoft.com/office/drawing/2014/main" id="{BEA9C26C-CE30-45A6-8C1B-4E6FA5491798}"/>
              </a:ext>
            </a:extLst>
          </p:cNvPr>
          <p:cNvSpPr>
            <a:spLocks noChangeShapeType="1"/>
          </p:cNvSpPr>
          <p:nvPr/>
        </p:nvSpPr>
        <p:spPr bwMode="auto">
          <a:xfrm flipH="1">
            <a:off x="10225189" y="1780974"/>
            <a:ext cx="450457" cy="400406"/>
          </a:xfrm>
          <a:prstGeom prst="line">
            <a:avLst/>
          </a:prstGeom>
          <a:noFill/>
          <a:ln w="9525">
            <a:solidFill>
              <a:schemeClr val="tx1"/>
            </a:solidFill>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190" name="Group 265">
            <a:extLst>
              <a:ext uri="{FF2B5EF4-FFF2-40B4-BE49-F238E27FC236}">
                <a16:creationId xmlns:a16="http://schemas.microsoft.com/office/drawing/2014/main" id="{EC5042FA-351A-4796-A914-B242952159EA}"/>
              </a:ext>
            </a:extLst>
          </p:cNvPr>
          <p:cNvGrpSpPr>
            <a:grpSpLocks/>
          </p:cNvGrpSpPr>
          <p:nvPr/>
        </p:nvGrpSpPr>
        <p:grpSpPr bwMode="auto">
          <a:xfrm rot="1912776">
            <a:off x="10125088" y="2112561"/>
            <a:ext cx="200203" cy="200203"/>
            <a:chOff x="4944" y="2352"/>
            <a:chExt cx="192" cy="192"/>
          </a:xfrm>
        </p:grpSpPr>
        <p:sp>
          <p:nvSpPr>
            <p:cNvPr id="152" name="Line 266">
              <a:extLst>
                <a:ext uri="{FF2B5EF4-FFF2-40B4-BE49-F238E27FC236}">
                  <a16:creationId xmlns:a16="http://schemas.microsoft.com/office/drawing/2014/main" id="{16BE2E65-DC7C-4F30-9BDF-EC32A418A1D0}"/>
                </a:ext>
              </a:extLst>
            </p:cNvPr>
            <p:cNvSpPr>
              <a:spLocks noChangeShapeType="1"/>
            </p:cNvSpPr>
            <p:nvPr/>
          </p:nvSpPr>
          <p:spPr bwMode="auto">
            <a:xfrm flipH="1">
              <a:off x="4944" y="2352"/>
              <a:ext cx="192" cy="192"/>
            </a:xfrm>
            <a:prstGeom prst="line">
              <a:avLst/>
            </a:prstGeom>
            <a:noFill/>
            <a:ln w="28575">
              <a:solidFill>
                <a:schemeClr val="tx1"/>
              </a:solidFill>
              <a:round/>
              <a:headEnd/>
              <a:tailEnd/>
            </a:ln>
          </p:spPr>
          <p:txBody>
            <a:bodyPr wrap="none">
              <a:spAutoFit/>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53" name="Line 267">
              <a:extLst>
                <a:ext uri="{FF2B5EF4-FFF2-40B4-BE49-F238E27FC236}">
                  <a16:creationId xmlns:a16="http://schemas.microsoft.com/office/drawing/2014/main" id="{3D4AFEE8-4761-4A74-AA29-47CFDF446693}"/>
                </a:ext>
              </a:extLst>
            </p:cNvPr>
            <p:cNvSpPr>
              <a:spLocks noChangeShapeType="1"/>
            </p:cNvSpPr>
            <p:nvPr/>
          </p:nvSpPr>
          <p:spPr bwMode="auto">
            <a:xfrm>
              <a:off x="4944" y="2352"/>
              <a:ext cx="192" cy="192"/>
            </a:xfrm>
            <a:prstGeom prst="line">
              <a:avLst/>
            </a:prstGeom>
            <a:noFill/>
            <a:ln w="28575">
              <a:solidFill>
                <a:schemeClr val="tx1"/>
              </a:solidFill>
              <a:round/>
              <a:headEnd/>
              <a:tailEnd/>
            </a:ln>
          </p:spPr>
          <p:txBody>
            <a:bodyPr wrap="none">
              <a:spAutoFit/>
            </a:bodyPr>
            <a:lstStyle/>
            <a:p>
              <a:pPr>
                <a:defRPr/>
              </a:pPr>
              <a:endParaRPr lang="ja-JP" altLang="en-US" sz="690">
                <a:latin typeface="メイリオ" pitchFamily="50" charset="-128"/>
                <a:ea typeface="メイリオ" pitchFamily="50" charset="-128"/>
                <a:cs typeface="メイリオ" pitchFamily="50" charset="-128"/>
              </a:endParaRPr>
            </a:p>
          </p:txBody>
        </p:sp>
      </p:grpSp>
      <p:grpSp>
        <p:nvGrpSpPr>
          <p:cNvPr id="7191" name="Group 81">
            <a:extLst>
              <a:ext uri="{FF2B5EF4-FFF2-40B4-BE49-F238E27FC236}">
                <a16:creationId xmlns:a16="http://schemas.microsoft.com/office/drawing/2014/main" id="{BA15B04F-A6DC-4EC2-BBDB-642617E9616C}"/>
              </a:ext>
            </a:extLst>
          </p:cNvPr>
          <p:cNvGrpSpPr>
            <a:grpSpLocks/>
          </p:cNvGrpSpPr>
          <p:nvPr/>
        </p:nvGrpSpPr>
        <p:grpSpPr bwMode="auto">
          <a:xfrm flipH="1">
            <a:off x="10675646" y="1580772"/>
            <a:ext cx="278408" cy="211673"/>
            <a:chOff x="3999" y="1480"/>
            <a:chExt cx="336" cy="255"/>
          </a:xfrm>
        </p:grpSpPr>
        <p:grpSp>
          <p:nvGrpSpPr>
            <p:cNvPr id="7235" name="Group 82">
              <a:extLst>
                <a:ext uri="{FF2B5EF4-FFF2-40B4-BE49-F238E27FC236}">
                  <a16:creationId xmlns:a16="http://schemas.microsoft.com/office/drawing/2014/main" id="{24E17A4E-5E72-4E57-8064-1B51DEBF1BCE}"/>
                </a:ext>
              </a:extLst>
            </p:cNvPr>
            <p:cNvGrpSpPr>
              <a:grpSpLocks/>
            </p:cNvGrpSpPr>
            <p:nvPr/>
          </p:nvGrpSpPr>
          <p:grpSpPr bwMode="auto">
            <a:xfrm>
              <a:off x="3999" y="1480"/>
              <a:ext cx="143" cy="229"/>
              <a:chOff x="4192" y="1492"/>
              <a:chExt cx="143" cy="229"/>
            </a:xfrm>
          </p:grpSpPr>
          <p:sp>
            <p:nvSpPr>
              <p:cNvPr id="7262" name="AutoShape 83">
                <a:extLst>
                  <a:ext uri="{FF2B5EF4-FFF2-40B4-BE49-F238E27FC236}">
                    <a16:creationId xmlns:a16="http://schemas.microsoft.com/office/drawing/2014/main" id="{CC5A49DE-4003-415C-B03E-6A294DC40852}"/>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63" name="AutoShape 84">
                <a:extLst>
                  <a:ext uri="{FF2B5EF4-FFF2-40B4-BE49-F238E27FC236}">
                    <a16:creationId xmlns:a16="http://schemas.microsoft.com/office/drawing/2014/main" id="{78377630-79B3-4CE5-A5BB-1E83B6E116DF}"/>
                  </a:ext>
                </a:extLst>
              </p:cNvPr>
              <p:cNvSpPr>
                <a:spLocks noChangeArrowheads="1"/>
              </p:cNvSpPr>
              <p:nvPr/>
            </p:nvSpPr>
            <p:spPr bwMode="auto">
              <a:xfrm rot="449281" flipH="1">
                <a:off x="4202" y="1552"/>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64" name="AutoShape 85">
                <a:extLst>
                  <a:ext uri="{FF2B5EF4-FFF2-40B4-BE49-F238E27FC236}">
                    <a16:creationId xmlns:a16="http://schemas.microsoft.com/office/drawing/2014/main" id="{4E735AEB-01EC-4E07-9C1F-A53072D908D6}"/>
                  </a:ext>
                </a:extLst>
              </p:cNvPr>
              <p:cNvSpPr>
                <a:spLocks noChangeArrowheads="1"/>
              </p:cNvSpPr>
              <p:nvPr/>
            </p:nvSpPr>
            <p:spPr bwMode="auto">
              <a:xfrm rot="449281" flipH="1">
                <a:off x="4213" y="1611"/>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65" name="AutoShape 86">
                <a:extLst>
                  <a:ext uri="{FF2B5EF4-FFF2-40B4-BE49-F238E27FC236}">
                    <a16:creationId xmlns:a16="http://schemas.microsoft.com/office/drawing/2014/main" id="{30882A76-4459-4DE3-AB33-09C292C68AB6}"/>
                  </a:ext>
                </a:extLst>
              </p:cNvPr>
              <p:cNvSpPr>
                <a:spLocks noChangeArrowheads="1"/>
              </p:cNvSpPr>
              <p:nvPr/>
            </p:nvSpPr>
            <p:spPr bwMode="auto">
              <a:xfrm rot="449281" flipH="1">
                <a:off x="4222" y="1669"/>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marL="342900" indent="-34290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lvl="1">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156" name="Freeform 87">
              <a:extLst>
                <a:ext uri="{FF2B5EF4-FFF2-40B4-BE49-F238E27FC236}">
                  <a16:creationId xmlns:a16="http://schemas.microsoft.com/office/drawing/2014/main" id="{82796085-9416-4E4B-8441-905A0EA9F8D4}"/>
                </a:ext>
              </a:extLst>
            </p:cNvPr>
            <p:cNvSpPr>
              <a:spLocks/>
            </p:cNvSpPr>
            <p:nvPr/>
          </p:nvSpPr>
          <p:spPr bwMode="auto">
            <a:xfrm>
              <a:off x="4125" y="1524"/>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57" name="Freeform 88">
              <a:extLst>
                <a:ext uri="{FF2B5EF4-FFF2-40B4-BE49-F238E27FC236}">
                  <a16:creationId xmlns:a16="http://schemas.microsoft.com/office/drawing/2014/main" id="{C42D7B92-C6C7-4FBF-AF25-7889B16EDC75}"/>
                </a:ext>
              </a:extLst>
            </p:cNvPr>
            <p:cNvSpPr>
              <a:spLocks/>
            </p:cNvSpPr>
            <p:nvPr/>
          </p:nvSpPr>
          <p:spPr bwMode="auto">
            <a:xfrm>
              <a:off x="4093" y="1557"/>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38" name="Oval 89">
              <a:extLst>
                <a:ext uri="{FF2B5EF4-FFF2-40B4-BE49-F238E27FC236}">
                  <a16:creationId xmlns:a16="http://schemas.microsoft.com/office/drawing/2014/main" id="{DC74B161-AD5F-4785-8ED2-27E5F7D1B9C3}"/>
                </a:ext>
              </a:extLst>
            </p:cNvPr>
            <p:cNvSpPr>
              <a:spLocks noChangeArrowheads="1"/>
            </p:cNvSpPr>
            <p:nvPr/>
          </p:nvSpPr>
          <p:spPr bwMode="auto">
            <a:xfrm rot="-720003">
              <a:off x="4114" y="1572"/>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159" name="Line 90">
              <a:extLst>
                <a:ext uri="{FF2B5EF4-FFF2-40B4-BE49-F238E27FC236}">
                  <a16:creationId xmlns:a16="http://schemas.microsoft.com/office/drawing/2014/main" id="{92BE5AD3-99A5-49D6-B44F-29DA9F41C40E}"/>
                </a:ext>
              </a:extLst>
            </p:cNvPr>
            <p:cNvSpPr>
              <a:spLocks noChangeShapeType="1"/>
            </p:cNvSpPr>
            <p:nvPr/>
          </p:nvSpPr>
          <p:spPr bwMode="auto">
            <a:xfrm flipV="1">
              <a:off x="4165" y="1641"/>
              <a:ext cx="14"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60" name="Line 91">
              <a:extLst>
                <a:ext uri="{FF2B5EF4-FFF2-40B4-BE49-F238E27FC236}">
                  <a16:creationId xmlns:a16="http://schemas.microsoft.com/office/drawing/2014/main" id="{744608F6-8FC0-41BF-B90E-05348E0DAC0B}"/>
                </a:ext>
              </a:extLst>
            </p:cNvPr>
            <p:cNvSpPr>
              <a:spLocks noChangeShapeType="1"/>
            </p:cNvSpPr>
            <p:nvPr/>
          </p:nvSpPr>
          <p:spPr bwMode="auto">
            <a:xfrm flipV="1">
              <a:off x="4164" y="1607"/>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61" name="Line 92">
              <a:extLst>
                <a:ext uri="{FF2B5EF4-FFF2-40B4-BE49-F238E27FC236}">
                  <a16:creationId xmlns:a16="http://schemas.microsoft.com/office/drawing/2014/main" id="{26592C44-BCAC-40B4-BFAA-E956419EB6CF}"/>
                </a:ext>
              </a:extLst>
            </p:cNvPr>
            <p:cNvSpPr>
              <a:spLocks noChangeShapeType="1"/>
            </p:cNvSpPr>
            <p:nvPr/>
          </p:nvSpPr>
          <p:spPr bwMode="auto">
            <a:xfrm flipV="1">
              <a:off x="4142" y="1665"/>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42" name="Oval 93">
              <a:extLst>
                <a:ext uri="{FF2B5EF4-FFF2-40B4-BE49-F238E27FC236}">
                  <a16:creationId xmlns:a16="http://schemas.microsoft.com/office/drawing/2014/main" id="{84E2D70B-5984-4EFE-9A4B-BE7DC33C4B9F}"/>
                </a:ext>
              </a:extLst>
            </p:cNvPr>
            <p:cNvSpPr>
              <a:spLocks noChangeArrowheads="1"/>
            </p:cNvSpPr>
            <p:nvPr/>
          </p:nvSpPr>
          <p:spPr bwMode="auto">
            <a:xfrm rot="-720003">
              <a:off x="4098" y="1577"/>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nvGrpSpPr>
            <p:cNvPr id="7243" name="Group 94">
              <a:extLst>
                <a:ext uri="{FF2B5EF4-FFF2-40B4-BE49-F238E27FC236}">
                  <a16:creationId xmlns:a16="http://schemas.microsoft.com/office/drawing/2014/main" id="{4902C444-336C-412D-8F37-94269BB26C1F}"/>
                </a:ext>
              </a:extLst>
            </p:cNvPr>
            <p:cNvGrpSpPr>
              <a:grpSpLocks/>
            </p:cNvGrpSpPr>
            <p:nvPr/>
          </p:nvGrpSpPr>
          <p:grpSpPr bwMode="auto">
            <a:xfrm>
              <a:off x="4152" y="1666"/>
              <a:ext cx="33" cy="28"/>
              <a:chOff x="3008" y="3015"/>
              <a:chExt cx="188" cy="158"/>
            </a:xfrm>
          </p:grpSpPr>
          <p:sp>
            <p:nvSpPr>
              <p:cNvPr id="180" name="Freeform 95">
                <a:extLst>
                  <a:ext uri="{FF2B5EF4-FFF2-40B4-BE49-F238E27FC236}">
                    <a16:creationId xmlns:a16="http://schemas.microsoft.com/office/drawing/2014/main" id="{E960FE42-F6D8-450A-9846-9ABD42744D0A}"/>
                  </a:ext>
                </a:extLst>
              </p:cNvPr>
              <p:cNvSpPr>
                <a:spLocks/>
              </p:cNvSpPr>
              <p:nvPr/>
            </p:nvSpPr>
            <p:spPr bwMode="auto">
              <a:xfrm>
                <a:off x="3011" y="3014"/>
                <a:ext cx="186" cy="149"/>
              </a:xfrm>
              <a:custGeom>
                <a:avLst/>
                <a:gdLst>
                  <a:gd name="T0" fmla="*/ 5 w 188"/>
                  <a:gd name="T1" fmla="*/ 40 h 152"/>
                  <a:gd name="T2" fmla="*/ 22 w 188"/>
                  <a:gd name="T3" fmla="*/ 100 h 152"/>
                  <a:gd name="T4" fmla="*/ 62 w 188"/>
                  <a:gd name="T5" fmla="*/ 147 h 152"/>
                  <a:gd name="T6" fmla="*/ 105 w 188"/>
                  <a:gd name="T7" fmla="*/ 130 h 152"/>
                  <a:gd name="T8" fmla="*/ 131 w 188"/>
                  <a:gd name="T9" fmla="*/ 79 h 152"/>
                  <a:gd name="T10" fmla="*/ 188 w 188"/>
                  <a:gd name="T11" fmla="*/ 28 h 152"/>
                  <a:gd name="T12" fmla="*/ 174 w 188"/>
                  <a:gd name="T13" fmla="*/ 2 h 152"/>
                  <a:gd name="T14" fmla="*/ 92 w 188"/>
                  <a:gd name="T15" fmla="*/ 15 h 152"/>
                  <a:gd name="T16" fmla="*/ 40 w 188"/>
                  <a:gd name="T17" fmla="*/ 12 h 152"/>
                  <a:gd name="T18" fmla="*/ 5 w 188"/>
                  <a:gd name="T19" fmla="*/ 4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52"/>
                  <a:gd name="T32" fmla="*/ 188 w 188"/>
                  <a:gd name="T33" fmla="*/ 152 h 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52">
                    <a:moveTo>
                      <a:pt x="5" y="40"/>
                    </a:moveTo>
                    <a:cubicBezTo>
                      <a:pt x="0" y="56"/>
                      <a:pt x="11" y="82"/>
                      <a:pt x="22" y="100"/>
                    </a:cubicBezTo>
                    <a:cubicBezTo>
                      <a:pt x="31" y="118"/>
                      <a:pt x="48" y="143"/>
                      <a:pt x="62" y="147"/>
                    </a:cubicBezTo>
                    <a:cubicBezTo>
                      <a:pt x="76" y="152"/>
                      <a:pt x="94" y="142"/>
                      <a:pt x="105" y="130"/>
                    </a:cubicBezTo>
                    <a:cubicBezTo>
                      <a:pt x="116" y="117"/>
                      <a:pt x="122" y="99"/>
                      <a:pt x="131" y="79"/>
                    </a:cubicBezTo>
                    <a:cubicBezTo>
                      <a:pt x="140" y="66"/>
                      <a:pt x="181" y="41"/>
                      <a:pt x="188" y="28"/>
                    </a:cubicBezTo>
                    <a:cubicBezTo>
                      <a:pt x="188" y="25"/>
                      <a:pt x="172" y="1"/>
                      <a:pt x="174" y="2"/>
                    </a:cubicBezTo>
                    <a:cubicBezTo>
                      <a:pt x="158" y="0"/>
                      <a:pt x="115" y="14"/>
                      <a:pt x="92" y="15"/>
                    </a:cubicBezTo>
                    <a:cubicBezTo>
                      <a:pt x="71" y="12"/>
                      <a:pt x="54" y="8"/>
                      <a:pt x="40" y="12"/>
                    </a:cubicBezTo>
                    <a:cubicBezTo>
                      <a:pt x="25" y="16"/>
                      <a:pt x="9" y="23"/>
                      <a:pt x="5" y="40"/>
                    </a:cubicBezTo>
                    <a:close/>
                  </a:path>
                </a:pathLst>
              </a:custGeom>
              <a:solidFill>
                <a:srgbClr val="8080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61" name="Oval 96">
                <a:extLst>
                  <a:ext uri="{FF2B5EF4-FFF2-40B4-BE49-F238E27FC236}">
                    <a16:creationId xmlns:a16="http://schemas.microsoft.com/office/drawing/2014/main" id="{8AB76BC4-E58A-4B2C-91BF-F85D48D2CF50}"/>
                  </a:ext>
                </a:extLst>
              </p:cNvPr>
              <p:cNvSpPr>
                <a:spLocks noChangeArrowheads="1"/>
              </p:cNvSpPr>
              <p:nvPr/>
            </p:nvSpPr>
            <p:spPr bwMode="auto">
              <a:xfrm rot="-1545487">
                <a:off x="3025" y="3029"/>
                <a:ext cx="57" cy="142"/>
              </a:xfrm>
              <a:prstGeom prst="ellipse">
                <a:avLst/>
              </a:prstGeom>
              <a:solidFill>
                <a:srgbClr val="333300"/>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7244" name="AutoShape 97">
              <a:extLst>
                <a:ext uri="{FF2B5EF4-FFF2-40B4-BE49-F238E27FC236}">
                  <a16:creationId xmlns:a16="http://schemas.microsoft.com/office/drawing/2014/main" id="{F3AB773F-7F29-4521-9555-5F1EF29DBF3C}"/>
                </a:ext>
              </a:extLst>
            </p:cNvPr>
            <p:cNvSpPr>
              <a:spLocks noChangeArrowheads="1"/>
            </p:cNvSpPr>
            <p:nvPr/>
          </p:nvSpPr>
          <p:spPr bwMode="auto">
            <a:xfrm rot="-2778544" flipH="1" flipV="1">
              <a:off x="4161" y="1580"/>
              <a:ext cx="98" cy="68"/>
            </a:xfrm>
            <a:prstGeom prst="parallelogram">
              <a:avLst>
                <a:gd name="adj" fmla="val 79598"/>
              </a:avLst>
            </a:prstGeom>
            <a:solidFill>
              <a:srgbClr val="808000"/>
            </a:solidFill>
            <a:ln w="6350">
              <a:solidFill>
                <a:srgbClr val="C0C0C0"/>
              </a:solidFill>
              <a:miter lim="800000"/>
              <a:headEnd/>
              <a:tailEnd/>
            </a:ln>
          </p:spPr>
          <p:txBody>
            <a:bodyPr vert="eaVert"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165" name="Freeform 98">
              <a:extLst>
                <a:ext uri="{FF2B5EF4-FFF2-40B4-BE49-F238E27FC236}">
                  <a16:creationId xmlns:a16="http://schemas.microsoft.com/office/drawing/2014/main" id="{4D4A2540-0A29-4D82-AA0B-1B2627BF1AD2}"/>
                </a:ext>
              </a:extLst>
            </p:cNvPr>
            <p:cNvSpPr>
              <a:spLocks/>
            </p:cNvSpPr>
            <p:nvPr/>
          </p:nvSpPr>
          <p:spPr bwMode="auto">
            <a:xfrm>
              <a:off x="4116" y="1524"/>
              <a:ext cx="83" cy="41"/>
            </a:xfrm>
            <a:custGeom>
              <a:avLst/>
              <a:gdLst>
                <a:gd name="T0" fmla="*/ 0 w 474"/>
                <a:gd name="T1" fmla="*/ 0 h 240"/>
                <a:gd name="T2" fmla="*/ 0 w 474"/>
                <a:gd name="T3" fmla="*/ 0 h 240"/>
                <a:gd name="T4" fmla="*/ 0 w 474"/>
                <a:gd name="T5" fmla="*/ 0 h 240"/>
                <a:gd name="T6" fmla="*/ 0 w 474"/>
                <a:gd name="T7" fmla="*/ 0 h 240"/>
                <a:gd name="T8" fmla="*/ 0 w 474"/>
                <a:gd name="T9" fmla="*/ 0 h 240"/>
                <a:gd name="T10" fmla="*/ 0 60000 65536"/>
                <a:gd name="T11" fmla="*/ 0 60000 65536"/>
                <a:gd name="T12" fmla="*/ 0 60000 65536"/>
                <a:gd name="T13" fmla="*/ 0 60000 65536"/>
                <a:gd name="T14" fmla="*/ 0 60000 65536"/>
                <a:gd name="T15" fmla="*/ 0 w 474"/>
                <a:gd name="T16" fmla="*/ 0 h 240"/>
                <a:gd name="T17" fmla="*/ 474 w 474"/>
                <a:gd name="T18" fmla="*/ 240 h 240"/>
              </a:gdLst>
              <a:ahLst/>
              <a:cxnLst>
                <a:cxn ang="T10">
                  <a:pos x="T0" y="T1"/>
                </a:cxn>
                <a:cxn ang="T11">
                  <a:pos x="T2" y="T3"/>
                </a:cxn>
                <a:cxn ang="T12">
                  <a:pos x="T4" y="T5"/>
                </a:cxn>
                <a:cxn ang="T13">
                  <a:pos x="T6" y="T7"/>
                </a:cxn>
                <a:cxn ang="T14">
                  <a:pos x="T8" y="T9"/>
                </a:cxn>
              </a:cxnLst>
              <a:rect l="T15" t="T16" r="T17" b="T18"/>
              <a:pathLst>
                <a:path w="474" h="240">
                  <a:moveTo>
                    <a:pt x="0" y="188"/>
                  </a:moveTo>
                  <a:lnTo>
                    <a:pt x="178" y="0"/>
                  </a:lnTo>
                  <a:lnTo>
                    <a:pt x="474" y="48"/>
                  </a:lnTo>
                  <a:lnTo>
                    <a:pt x="292" y="240"/>
                  </a:lnTo>
                  <a:lnTo>
                    <a:pt x="0" y="188"/>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66" name="Freeform 99">
              <a:extLst>
                <a:ext uri="{FF2B5EF4-FFF2-40B4-BE49-F238E27FC236}">
                  <a16:creationId xmlns:a16="http://schemas.microsoft.com/office/drawing/2014/main" id="{D1BA8D8B-8CB7-4ADB-AF01-C72FE2CCCC0B}"/>
                </a:ext>
              </a:extLst>
            </p:cNvPr>
            <p:cNvSpPr>
              <a:spLocks/>
            </p:cNvSpPr>
            <p:nvPr/>
          </p:nvSpPr>
          <p:spPr bwMode="auto">
            <a:xfrm>
              <a:off x="4093" y="1524"/>
              <a:ext cx="54" cy="52"/>
            </a:xfrm>
            <a:custGeom>
              <a:avLst/>
              <a:gdLst>
                <a:gd name="T0" fmla="*/ 0 w 314"/>
                <a:gd name="T1" fmla="*/ 0 h 290"/>
                <a:gd name="T2" fmla="*/ 0 w 314"/>
                <a:gd name="T3" fmla="*/ 0 h 290"/>
                <a:gd name="T4" fmla="*/ 0 w 314"/>
                <a:gd name="T5" fmla="*/ 0 h 290"/>
                <a:gd name="T6" fmla="*/ 0 w 314"/>
                <a:gd name="T7" fmla="*/ 0 h 290"/>
                <a:gd name="T8" fmla="*/ 0 w 314"/>
                <a:gd name="T9" fmla="*/ 0 h 290"/>
                <a:gd name="T10" fmla="*/ 0 60000 65536"/>
                <a:gd name="T11" fmla="*/ 0 60000 65536"/>
                <a:gd name="T12" fmla="*/ 0 60000 65536"/>
                <a:gd name="T13" fmla="*/ 0 60000 65536"/>
                <a:gd name="T14" fmla="*/ 0 60000 65536"/>
                <a:gd name="T15" fmla="*/ 0 w 314"/>
                <a:gd name="T16" fmla="*/ 0 h 290"/>
                <a:gd name="T17" fmla="*/ 314 w 314"/>
                <a:gd name="T18" fmla="*/ 290 h 290"/>
              </a:gdLst>
              <a:ahLst/>
              <a:cxnLst>
                <a:cxn ang="T10">
                  <a:pos x="T0" y="T1"/>
                </a:cxn>
                <a:cxn ang="T11">
                  <a:pos x="T2" y="T3"/>
                </a:cxn>
                <a:cxn ang="T12">
                  <a:pos x="T4" y="T5"/>
                </a:cxn>
                <a:cxn ang="T13">
                  <a:pos x="T6" y="T7"/>
                </a:cxn>
                <a:cxn ang="T14">
                  <a:pos x="T8" y="T9"/>
                </a:cxn>
              </a:cxnLst>
              <a:rect l="T15" t="T16" r="T17" b="T18"/>
              <a:pathLst>
                <a:path w="314" h="290">
                  <a:moveTo>
                    <a:pt x="314" y="0"/>
                  </a:moveTo>
                  <a:lnTo>
                    <a:pt x="132" y="186"/>
                  </a:lnTo>
                  <a:lnTo>
                    <a:pt x="0" y="290"/>
                  </a:lnTo>
                  <a:lnTo>
                    <a:pt x="174" y="104"/>
                  </a:lnTo>
                  <a:lnTo>
                    <a:pt x="314" y="0"/>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247" name="Group 100">
              <a:extLst>
                <a:ext uri="{FF2B5EF4-FFF2-40B4-BE49-F238E27FC236}">
                  <a16:creationId xmlns:a16="http://schemas.microsoft.com/office/drawing/2014/main" id="{8F0CC7A5-AAC1-45EB-A05C-08ACEFB6A23A}"/>
                </a:ext>
              </a:extLst>
            </p:cNvPr>
            <p:cNvGrpSpPr>
              <a:grpSpLocks/>
            </p:cNvGrpSpPr>
            <p:nvPr/>
          </p:nvGrpSpPr>
          <p:grpSpPr bwMode="auto">
            <a:xfrm>
              <a:off x="4192" y="1506"/>
              <a:ext cx="143" cy="229"/>
              <a:chOff x="4192" y="1492"/>
              <a:chExt cx="143" cy="229"/>
            </a:xfrm>
          </p:grpSpPr>
          <p:sp>
            <p:nvSpPr>
              <p:cNvPr id="7256" name="AutoShape 101">
                <a:extLst>
                  <a:ext uri="{FF2B5EF4-FFF2-40B4-BE49-F238E27FC236}">
                    <a16:creationId xmlns:a16="http://schemas.microsoft.com/office/drawing/2014/main" id="{8924D214-056E-406F-8B76-AB577C8C79C4}"/>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57" name="AutoShape 102">
                <a:extLst>
                  <a:ext uri="{FF2B5EF4-FFF2-40B4-BE49-F238E27FC236}">
                    <a16:creationId xmlns:a16="http://schemas.microsoft.com/office/drawing/2014/main" id="{E0142050-C319-4710-8E80-8F6B8EA37F7B}"/>
                  </a:ext>
                </a:extLst>
              </p:cNvPr>
              <p:cNvSpPr>
                <a:spLocks noChangeArrowheads="1"/>
              </p:cNvSpPr>
              <p:nvPr/>
            </p:nvSpPr>
            <p:spPr bwMode="auto">
              <a:xfrm rot="449281" flipH="1">
                <a:off x="4202" y="1553"/>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58" name="AutoShape 103">
                <a:extLst>
                  <a:ext uri="{FF2B5EF4-FFF2-40B4-BE49-F238E27FC236}">
                    <a16:creationId xmlns:a16="http://schemas.microsoft.com/office/drawing/2014/main" id="{607CF186-3E76-4808-B7C9-71D71AAE52AE}"/>
                  </a:ext>
                </a:extLst>
              </p:cNvPr>
              <p:cNvSpPr>
                <a:spLocks noChangeArrowheads="1"/>
              </p:cNvSpPr>
              <p:nvPr/>
            </p:nvSpPr>
            <p:spPr bwMode="auto">
              <a:xfrm rot="449281" flipH="1">
                <a:off x="4213" y="161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59" name="AutoShape 104">
                <a:extLst>
                  <a:ext uri="{FF2B5EF4-FFF2-40B4-BE49-F238E27FC236}">
                    <a16:creationId xmlns:a16="http://schemas.microsoft.com/office/drawing/2014/main" id="{97307D57-3721-45D1-ABAA-39DC187ECCB4}"/>
                  </a:ext>
                </a:extLst>
              </p:cNvPr>
              <p:cNvSpPr>
                <a:spLocks noChangeArrowheads="1"/>
              </p:cNvSpPr>
              <p:nvPr/>
            </p:nvSpPr>
            <p:spPr bwMode="auto">
              <a:xfrm rot="449281" flipH="1">
                <a:off x="4222" y="1671"/>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168" name="Line 105">
              <a:extLst>
                <a:ext uri="{FF2B5EF4-FFF2-40B4-BE49-F238E27FC236}">
                  <a16:creationId xmlns:a16="http://schemas.microsoft.com/office/drawing/2014/main" id="{C0FB717F-4CB7-4941-B7D1-95368F816CDB}"/>
                </a:ext>
              </a:extLst>
            </p:cNvPr>
            <p:cNvSpPr>
              <a:spLocks noChangeShapeType="1"/>
            </p:cNvSpPr>
            <p:nvPr/>
          </p:nvSpPr>
          <p:spPr bwMode="auto">
            <a:xfrm flipH="1">
              <a:off x="4067" y="1673"/>
              <a:ext cx="57" cy="29"/>
            </a:xfrm>
            <a:prstGeom prst="line">
              <a:avLst/>
            </a:pr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69" name="Freeform 106">
              <a:extLst>
                <a:ext uri="{FF2B5EF4-FFF2-40B4-BE49-F238E27FC236}">
                  <a16:creationId xmlns:a16="http://schemas.microsoft.com/office/drawing/2014/main" id="{777BD703-F45A-48BF-AC6B-A7804B89739C}"/>
                </a:ext>
              </a:extLst>
            </p:cNvPr>
            <p:cNvSpPr>
              <a:spLocks/>
            </p:cNvSpPr>
            <p:nvPr/>
          </p:nvSpPr>
          <p:spPr bwMode="auto">
            <a:xfrm>
              <a:off x="4098" y="1593"/>
              <a:ext cx="20" cy="8"/>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0" name="Freeform 107">
              <a:extLst>
                <a:ext uri="{FF2B5EF4-FFF2-40B4-BE49-F238E27FC236}">
                  <a16:creationId xmlns:a16="http://schemas.microsoft.com/office/drawing/2014/main" id="{DF5943F1-9838-4818-83D7-F07DDEB3BB60}"/>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1" name="Freeform 108">
              <a:extLst>
                <a:ext uri="{FF2B5EF4-FFF2-40B4-BE49-F238E27FC236}">
                  <a16:creationId xmlns:a16="http://schemas.microsoft.com/office/drawing/2014/main" id="{E9FB35A1-F1C3-4198-95BA-785AA8D430DB}"/>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2" name="Freeform 109">
              <a:extLst>
                <a:ext uri="{FF2B5EF4-FFF2-40B4-BE49-F238E27FC236}">
                  <a16:creationId xmlns:a16="http://schemas.microsoft.com/office/drawing/2014/main" id="{E0462442-6E7D-440A-9C87-3D62790F44E6}"/>
                </a:ext>
              </a:extLst>
            </p:cNvPr>
            <p:cNvSpPr>
              <a:spLocks/>
            </p:cNvSpPr>
            <p:nvPr/>
          </p:nvSpPr>
          <p:spPr bwMode="auto">
            <a:xfrm>
              <a:off x="4098"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3" name="Freeform 110">
              <a:extLst>
                <a:ext uri="{FF2B5EF4-FFF2-40B4-BE49-F238E27FC236}">
                  <a16:creationId xmlns:a16="http://schemas.microsoft.com/office/drawing/2014/main" id="{0583EE17-6368-4587-9C78-A15576645305}"/>
                </a:ext>
              </a:extLst>
            </p:cNvPr>
            <p:cNvSpPr>
              <a:spLocks/>
            </p:cNvSpPr>
            <p:nvPr/>
          </p:nvSpPr>
          <p:spPr bwMode="auto">
            <a:xfrm>
              <a:off x="4127"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4" name="Freeform 111">
              <a:extLst>
                <a:ext uri="{FF2B5EF4-FFF2-40B4-BE49-F238E27FC236}">
                  <a16:creationId xmlns:a16="http://schemas.microsoft.com/office/drawing/2014/main" id="{C3212C0B-AEA4-48D5-BD0A-F8782102C60D}"/>
                </a:ext>
              </a:extLst>
            </p:cNvPr>
            <p:cNvSpPr>
              <a:spLocks/>
            </p:cNvSpPr>
            <p:nvPr/>
          </p:nvSpPr>
          <p:spPr bwMode="auto">
            <a:xfrm>
              <a:off x="4125" y="1599"/>
              <a:ext cx="21" cy="6"/>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5" name="Freeform 112">
              <a:extLst>
                <a:ext uri="{FF2B5EF4-FFF2-40B4-BE49-F238E27FC236}">
                  <a16:creationId xmlns:a16="http://schemas.microsoft.com/office/drawing/2014/main" id="{2CBFD592-2D0B-4C85-BADB-60891D2E8FB0}"/>
                </a:ext>
              </a:extLst>
            </p:cNvPr>
            <p:cNvSpPr>
              <a:spLocks/>
            </p:cNvSpPr>
            <p:nvPr/>
          </p:nvSpPr>
          <p:spPr bwMode="auto">
            <a:xfrm>
              <a:off x="4098"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sp>
        <p:nvSpPr>
          <p:cNvPr id="7192" name="Text Box 15">
            <a:extLst>
              <a:ext uri="{FF2B5EF4-FFF2-40B4-BE49-F238E27FC236}">
                <a16:creationId xmlns:a16="http://schemas.microsoft.com/office/drawing/2014/main" id="{D69EEA00-8EA8-42AD-9C78-F8D82759BCD2}"/>
              </a:ext>
            </a:extLst>
          </p:cNvPr>
          <p:cNvSpPr txBox="1">
            <a:spLocks noChangeArrowheads="1"/>
          </p:cNvSpPr>
          <p:nvPr/>
        </p:nvSpPr>
        <p:spPr bwMode="auto">
          <a:xfrm>
            <a:off x="10373611" y="739209"/>
            <a:ext cx="1011815" cy="415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sz="1051" b="1" dirty="0">
                <a:latin typeface="メイリオ" panose="020B0604030504040204" pitchFamily="50" charset="-128"/>
                <a:ea typeface="メイリオ" panose="020B0604030504040204" pitchFamily="50" charset="-128"/>
              </a:rPr>
              <a:t>「</a:t>
            </a:r>
            <a:r>
              <a:rPr lang="en-US" altLang="ja-JP" sz="1051" b="1" dirty="0">
                <a:latin typeface="メイリオ" panose="020B0604030504040204" pitchFamily="50" charset="-128"/>
                <a:ea typeface="メイリオ" panose="020B0604030504040204" pitchFamily="50" charset="-128"/>
              </a:rPr>
              <a:t>GPS</a:t>
            </a:r>
            <a:r>
              <a:rPr lang="ja-JP" altLang="en-US" sz="1051" b="1" dirty="0">
                <a:latin typeface="メイリオ" panose="020B0604030504040204" pitchFamily="50" charset="-128"/>
                <a:ea typeface="メイリオ" panose="020B0604030504040204" pitchFamily="50" charset="-128"/>
              </a:rPr>
              <a:t>を補強</a:t>
            </a:r>
            <a:br>
              <a:rPr lang="ja-JP" altLang="en-US" sz="1051" b="1" dirty="0">
                <a:latin typeface="メイリオ" panose="020B0604030504040204" pitchFamily="50" charset="-128"/>
                <a:ea typeface="メイリオ" panose="020B0604030504040204" pitchFamily="50" charset="-128"/>
              </a:rPr>
            </a:br>
            <a:r>
              <a:rPr lang="ja-JP" altLang="en-US" sz="1051" b="1" dirty="0">
                <a:latin typeface="メイリオ" panose="020B0604030504040204" pitchFamily="50" charset="-128"/>
                <a:ea typeface="メイリオ" panose="020B0604030504040204" pitchFamily="50" charset="-128"/>
              </a:rPr>
              <a:t>　する信号」</a:t>
            </a:r>
          </a:p>
        </p:txBody>
      </p:sp>
      <p:sp>
        <p:nvSpPr>
          <p:cNvPr id="187" name="Line 8">
            <a:extLst>
              <a:ext uri="{FF2B5EF4-FFF2-40B4-BE49-F238E27FC236}">
                <a16:creationId xmlns:a16="http://schemas.microsoft.com/office/drawing/2014/main" id="{234B03B6-B7F3-4EF0-8EF0-CA1707AEE2E1}"/>
              </a:ext>
            </a:extLst>
          </p:cNvPr>
          <p:cNvSpPr>
            <a:spLocks noChangeShapeType="1"/>
          </p:cNvSpPr>
          <p:nvPr/>
        </p:nvSpPr>
        <p:spPr bwMode="auto">
          <a:xfrm>
            <a:off x="8567257" y="1786188"/>
            <a:ext cx="450457" cy="1351371"/>
          </a:xfrm>
          <a:prstGeom prst="line">
            <a:avLst/>
          </a:prstGeom>
          <a:noFill/>
          <a:ln w="9525">
            <a:solidFill>
              <a:schemeClr val="tx1"/>
            </a:solidFill>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88" name="Line 5">
            <a:extLst>
              <a:ext uri="{FF2B5EF4-FFF2-40B4-BE49-F238E27FC236}">
                <a16:creationId xmlns:a16="http://schemas.microsoft.com/office/drawing/2014/main" id="{26E32B28-9D40-48D1-986D-54A6E02412CD}"/>
              </a:ext>
            </a:extLst>
          </p:cNvPr>
          <p:cNvSpPr>
            <a:spLocks noChangeShapeType="1"/>
          </p:cNvSpPr>
          <p:nvPr/>
        </p:nvSpPr>
        <p:spPr bwMode="auto">
          <a:xfrm flipH="1">
            <a:off x="9217917" y="1686086"/>
            <a:ext cx="450457" cy="1451473"/>
          </a:xfrm>
          <a:prstGeom prst="line">
            <a:avLst/>
          </a:prstGeom>
          <a:noFill/>
          <a:ln w="9525">
            <a:solidFill>
              <a:schemeClr val="tx1"/>
            </a:solidFill>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195" name="Text Box 11">
            <a:extLst>
              <a:ext uri="{FF2B5EF4-FFF2-40B4-BE49-F238E27FC236}">
                <a16:creationId xmlns:a16="http://schemas.microsoft.com/office/drawing/2014/main" id="{6705D82A-8A81-4998-859C-098A2EF59E4A}"/>
              </a:ext>
            </a:extLst>
          </p:cNvPr>
          <p:cNvSpPr txBox="1">
            <a:spLocks noChangeArrowheads="1"/>
          </p:cNvSpPr>
          <p:nvPr/>
        </p:nvSpPr>
        <p:spPr bwMode="auto">
          <a:xfrm>
            <a:off x="9934863" y="1340855"/>
            <a:ext cx="716863"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1051" dirty="0">
                <a:latin typeface="メイリオ" panose="020B0604030504040204" pitchFamily="50" charset="-128"/>
                <a:ea typeface="メイリオ" panose="020B0604030504040204" pitchFamily="50" charset="-128"/>
              </a:rPr>
              <a:t>GPS</a:t>
            </a:r>
            <a:r>
              <a:rPr lang="ja-JP" altLang="en-US" sz="1051" dirty="0">
                <a:latin typeface="メイリオ" panose="020B0604030504040204" pitchFamily="50" charset="-128"/>
                <a:ea typeface="メイリオ" panose="020B0604030504040204" pitchFamily="50" charset="-128"/>
              </a:rPr>
              <a:t>衛星</a:t>
            </a:r>
          </a:p>
        </p:txBody>
      </p:sp>
      <p:sp>
        <p:nvSpPr>
          <p:cNvPr id="7196" name="Text Box 11">
            <a:extLst>
              <a:ext uri="{FF2B5EF4-FFF2-40B4-BE49-F238E27FC236}">
                <a16:creationId xmlns:a16="http://schemas.microsoft.com/office/drawing/2014/main" id="{BBAC9209-DD5F-4826-AB59-99BDFAF9E05D}"/>
              </a:ext>
            </a:extLst>
          </p:cNvPr>
          <p:cNvSpPr txBox="1">
            <a:spLocks noChangeArrowheads="1"/>
          </p:cNvSpPr>
          <p:nvPr/>
        </p:nvSpPr>
        <p:spPr bwMode="auto">
          <a:xfrm>
            <a:off x="10539278" y="1390574"/>
            <a:ext cx="716863"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1051">
                <a:latin typeface="メイリオ" panose="020B0604030504040204" pitchFamily="50" charset="-128"/>
                <a:ea typeface="メイリオ" panose="020B0604030504040204" pitchFamily="50" charset="-128"/>
              </a:rPr>
              <a:t>GPS</a:t>
            </a:r>
            <a:r>
              <a:rPr lang="ja-JP" altLang="en-US" sz="1051">
                <a:latin typeface="メイリオ" panose="020B0604030504040204" pitchFamily="50" charset="-128"/>
                <a:ea typeface="メイリオ" panose="020B0604030504040204" pitchFamily="50" charset="-128"/>
              </a:rPr>
              <a:t>衛星</a:t>
            </a:r>
          </a:p>
        </p:txBody>
      </p:sp>
      <p:sp>
        <p:nvSpPr>
          <p:cNvPr id="192" name="Text Box 116">
            <a:extLst>
              <a:ext uri="{FF2B5EF4-FFF2-40B4-BE49-F238E27FC236}">
                <a16:creationId xmlns:a16="http://schemas.microsoft.com/office/drawing/2014/main" id="{ACCF8BC4-20E3-4058-BA9F-0188F62948C1}"/>
              </a:ext>
            </a:extLst>
          </p:cNvPr>
          <p:cNvSpPr txBox="1">
            <a:spLocks noChangeArrowheads="1"/>
          </p:cNvSpPr>
          <p:nvPr/>
        </p:nvSpPr>
        <p:spPr bwMode="auto">
          <a:xfrm>
            <a:off x="7597524" y="4096865"/>
            <a:ext cx="4178840" cy="749179"/>
          </a:xfrm>
          <a:prstGeom prst="rect">
            <a:avLst/>
          </a:prstGeom>
          <a:noFill/>
          <a:ln w="28575">
            <a:solidFill>
              <a:srgbClr val="FF0000"/>
            </a:solidFill>
            <a:miter lim="800000"/>
            <a:headEnd/>
            <a:tailEnd/>
          </a:ln>
        </p:spPr>
        <p:txBody>
          <a:bodyPr wrap="square">
            <a:spAutoFit/>
          </a:bodyPr>
          <a:lstStyle/>
          <a:p>
            <a:pPr>
              <a:lnSpc>
                <a:spcPct val="50000"/>
              </a:lnSpc>
              <a:spcBef>
                <a:spcPct val="50000"/>
              </a:spcBef>
              <a:defRPr/>
            </a:pPr>
            <a:endParaRPr lang="ja-JP" altLang="en-US" sz="131" b="1" dirty="0">
              <a:cs typeface="Arial" pitchFamily="34" charset="0"/>
            </a:endParaRPr>
          </a:p>
          <a:p>
            <a:pPr>
              <a:lnSpc>
                <a:spcPct val="50000"/>
              </a:lnSpc>
              <a:spcBef>
                <a:spcPct val="50000"/>
              </a:spcBef>
              <a:defRPr/>
            </a:pPr>
            <a:r>
              <a:rPr lang="en-US" altLang="ja-JP" sz="1576" b="1" dirty="0">
                <a:cs typeface="Arial" pitchFamily="34" charset="0"/>
              </a:rPr>
              <a:t>『GPS</a:t>
            </a:r>
            <a:r>
              <a:rPr lang="ja-JP" altLang="en-US" sz="1576" b="1" dirty="0">
                <a:cs typeface="Arial" pitchFamily="34" charset="0"/>
              </a:rPr>
              <a:t>補完</a:t>
            </a:r>
            <a:r>
              <a:rPr lang="en-US" altLang="ja-JP" sz="1576" b="1" dirty="0">
                <a:cs typeface="Arial" pitchFamily="34" charset="0"/>
              </a:rPr>
              <a:t>』</a:t>
            </a:r>
          </a:p>
          <a:p>
            <a:pPr>
              <a:spcBef>
                <a:spcPct val="50000"/>
              </a:spcBef>
              <a:defRPr/>
            </a:pP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互換信号を送信し、</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との組み合わせによって、</a:t>
            </a:r>
            <a:r>
              <a:rPr lang="ja-JP" altLang="en-US" sz="1051" dirty="0">
                <a:solidFill>
                  <a:srgbClr val="0000FF"/>
                </a:solidFill>
                <a:latin typeface="メイリオ" pitchFamily="50" charset="-128"/>
                <a:ea typeface="メイリオ" pitchFamily="50" charset="-128"/>
                <a:cs typeface="メイリオ" pitchFamily="50" charset="-128"/>
              </a:rPr>
              <a:t>利用可能エリアの拡大</a:t>
            </a:r>
            <a:r>
              <a:rPr lang="ja-JP" altLang="en-US" sz="1051" dirty="0">
                <a:latin typeface="メイリオ" pitchFamily="50" charset="-128"/>
                <a:ea typeface="メイリオ" pitchFamily="50" charset="-128"/>
                <a:cs typeface="メイリオ" pitchFamily="50" charset="-128"/>
              </a:rPr>
              <a:t>や</a:t>
            </a:r>
            <a:r>
              <a:rPr lang="ja-JP" altLang="en-US" sz="1051" dirty="0">
                <a:solidFill>
                  <a:srgbClr val="0000FF"/>
                </a:solidFill>
                <a:latin typeface="メイリオ" pitchFamily="50" charset="-128"/>
                <a:ea typeface="メイリオ" pitchFamily="50" charset="-128"/>
                <a:cs typeface="メイリオ" pitchFamily="50" charset="-128"/>
              </a:rPr>
              <a:t>利用可能時間を増加</a:t>
            </a:r>
            <a:r>
              <a:rPr lang="ja-JP" altLang="en-US" sz="1051" dirty="0">
                <a:latin typeface="メイリオ" pitchFamily="50" charset="-128"/>
                <a:ea typeface="メイリオ" pitchFamily="50" charset="-128"/>
                <a:cs typeface="メイリオ" pitchFamily="50" charset="-128"/>
              </a:rPr>
              <a:t>させる。</a:t>
            </a:r>
          </a:p>
        </p:txBody>
      </p:sp>
      <p:sp>
        <p:nvSpPr>
          <p:cNvPr id="193" name="Text Box 12">
            <a:extLst>
              <a:ext uri="{FF2B5EF4-FFF2-40B4-BE49-F238E27FC236}">
                <a16:creationId xmlns:a16="http://schemas.microsoft.com/office/drawing/2014/main" id="{E3434041-A4C7-4E7A-8D6D-150A2A3A8F92}"/>
              </a:ext>
            </a:extLst>
          </p:cNvPr>
          <p:cNvSpPr txBox="1">
            <a:spLocks noChangeArrowheads="1"/>
          </p:cNvSpPr>
          <p:nvPr/>
        </p:nvSpPr>
        <p:spPr bwMode="auto">
          <a:xfrm>
            <a:off x="7597524" y="5039488"/>
            <a:ext cx="4178840" cy="749179"/>
          </a:xfrm>
          <a:prstGeom prst="rect">
            <a:avLst/>
          </a:prstGeom>
          <a:noFill/>
          <a:ln w="28575">
            <a:solidFill>
              <a:srgbClr val="FF0000"/>
            </a:solidFill>
            <a:miter lim="800000"/>
            <a:headEnd/>
            <a:tailEnd/>
          </a:ln>
        </p:spPr>
        <p:txBody>
          <a:bodyPr wrap="square">
            <a:spAutoFit/>
          </a:bodyPr>
          <a:lstStyle/>
          <a:p>
            <a:pPr>
              <a:lnSpc>
                <a:spcPct val="50000"/>
              </a:lnSpc>
              <a:spcBef>
                <a:spcPct val="50000"/>
              </a:spcBef>
              <a:defRPr/>
            </a:pPr>
            <a:endParaRPr lang="ja-JP" altLang="en-US" sz="131" b="1" dirty="0">
              <a:cs typeface="Arial" pitchFamily="34" charset="0"/>
            </a:endParaRPr>
          </a:p>
          <a:p>
            <a:pPr>
              <a:lnSpc>
                <a:spcPct val="50000"/>
              </a:lnSpc>
              <a:spcBef>
                <a:spcPct val="50000"/>
              </a:spcBef>
              <a:defRPr/>
            </a:pPr>
            <a:r>
              <a:rPr lang="en-US" altLang="ja-JP" sz="1576" b="1" dirty="0">
                <a:cs typeface="Arial" pitchFamily="34" charset="0"/>
              </a:rPr>
              <a:t>『GPS</a:t>
            </a:r>
            <a:r>
              <a:rPr lang="ja-JP" altLang="en-US" sz="1576" b="1" dirty="0">
                <a:cs typeface="Arial" pitchFamily="34" charset="0"/>
              </a:rPr>
              <a:t>補強</a:t>
            </a:r>
            <a:r>
              <a:rPr lang="en-US" altLang="ja-JP" sz="1576" b="1" dirty="0">
                <a:cs typeface="Arial" pitchFamily="34" charset="0"/>
              </a:rPr>
              <a:t>』</a:t>
            </a:r>
          </a:p>
          <a:p>
            <a:pPr>
              <a:spcBef>
                <a:spcPct val="50000"/>
              </a:spcBef>
              <a:defRPr/>
            </a:pPr>
            <a:r>
              <a:rPr lang="ja-JP" altLang="en-US" sz="1051" b="1" dirty="0">
                <a:latin typeface="メイリオ" pitchFamily="50" charset="-128"/>
                <a:ea typeface="メイリオ" pitchFamily="50" charset="-128"/>
                <a:cs typeface="メイリオ" pitchFamily="50" charset="-128"/>
              </a:rPr>
              <a:t>基準点で受信した</a:t>
            </a:r>
            <a:r>
              <a:rPr lang="en-US" altLang="ja-JP" sz="1051" b="1" dirty="0">
                <a:latin typeface="メイリオ" pitchFamily="50" charset="-128"/>
                <a:ea typeface="メイリオ" pitchFamily="50" charset="-128"/>
                <a:cs typeface="メイリオ" pitchFamily="50" charset="-128"/>
              </a:rPr>
              <a:t>GPS</a:t>
            </a:r>
            <a:r>
              <a:rPr lang="ja-JP" altLang="en-US" sz="1051" b="1" dirty="0">
                <a:latin typeface="メイリオ" pitchFamily="50" charset="-128"/>
                <a:ea typeface="メイリオ" pitchFamily="50" charset="-128"/>
                <a:cs typeface="メイリオ" pitchFamily="50" charset="-128"/>
              </a:rPr>
              <a:t>信号の誤差情報や</a:t>
            </a:r>
            <a:r>
              <a:rPr lang="en-US" altLang="ja-JP" sz="1051" b="1" dirty="0">
                <a:latin typeface="メイリオ" pitchFamily="50" charset="-128"/>
                <a:ea typeface="メイリオ" pitchFamily="50" charset="-128"/>
                <a:cs typeface="メイリオ" pitchFamily="50" charset="-128"/>
              </a:rPr>
              <a:t>GPS</a:t>
            </a:r>
            <a:r>
              <a:rPr lang="ja-JP" altLang="en-US" sz="1051" b="1" dirty="0">
                <a:latin typeface="メイリオ" pitchFamily="50" charset="-128"/>
                <a:ea typeface="メイリオ" pitchFamily="50" charset="-128"/>
                <a:cs typeface="メイリオ" pitchFamily="50" charset="-128"/>
              </a:rPr>
              <a:t>信号の使用可否情報等を送信して、測位の精度の</a:t>
            </a:r>
            <a:r>
              <a:rPr lang="ja-JP" altLang="en-US" sz="1051" b="1" dirty="0">
                <a:solidFill>
                  <a:srgbClr val="0000FF"/>
                </a:solidFill>
                <a:latin typeface="メイリオ" pitchFamily="50" charset="-128"/>
                <a:ea typeface="メイリオ" pitchFamily="50" charset="-128"/>
                <a:cs typeface="メイリオ" pitchFamily="50" charset="-128"/>
              </a:rPr>
              <a:t>高精度化や高信頼性化</a:t>
            </a:r>
            <a:r>
              <a:rPr lang="ja-JP" altLang="en-US" sz="1051" b="1" dirty="0">
                <a:latin typeface="メイリオ" pitchFamily="50" charset="-128"/>
                <a:ea typeface="メイリオ" pitchFamily="50" charset="-128"/>
                <a:cs typeface="メイリオ" pitchFamily="50" charset="-128"/>
              </a:rPr>
              <a:t>を測る。</a:t>
            </a:r>
          </a:p>
        </p:txBody>
      </p:sp>
      <p:sp>
        <p:nvSpPr>
          <p:cNvPr id="194" name="Text Box 6">
            <a:extLst>
              <a:ext uri="{FF2B5EF4-FFF2-40B4-BE49-F238E27FC236}">
                <a16:creationId xmlns:a16="http://schemas.microsoft.com/office/drawing/2014/main" id="{D885FED9-4F59-4BB8-A99B-C12A63078410}"/>
              </a:ext>
            </a:extLst>
          </p:cNvPr>
          <p:cNvSpPr txBox="1">
            <a:spLocks noChangeArrowheads="1"/>
          </p:cNvSpPr>
          <p:nvPr/>
        </p:nvSpPr>
        <p:spPr bwMode="auto">
          <a:xfrm>
            <a:off x="7597524" y="5977941"/>
            <a:ext cx="4178840" cy="749179"/>
          </a:xfrm>
          <a:prstGeom prst="rect">
            <a:avLst/>
          </a:prstGeom>
          <a:noFill/>
          <a:ln w="28575">
            <a:solidFill>
              <a:srgbClr val="FF0000"/>
            </a:solidFill>
            <a:miter lim="800000"/>
            <a:headEnd/>
            <a:tailEnd/>
          </a:ln>
        </p:spPr>
        <p:txBody>
          <a:bodyPr wrap="square">
            <a:spAutoFit/>
          </a:bodyPr>
          <a:lstStyle/>
          <a:p>
            <a:pPr>
              <a:lnSpc>
                <a:spcPct val="50000"/>
              </a:lnSpc>
              <a:spcBef>
                <a:spcPct val="50000"/>
              </a:spcBef>
              <a:defRPr/>
            </a:pPr>
            <a:endParaRPr lang="ja-JP" altLang="en-US" sz="131" b="1" dirty="0">
              <a:cs typeface="Arial" pitchFamily="34" charset="0"/>
            </a:endParaRPr>
          </a:p>
          <a:p>
            <a:pPr>
              <a:lnSpc>
                <a:spcPct val="50000"/>
              </a:lnSpc>
              <a:spcBef>
                <a:spcPct val="50000"/>
              </a:spcBef>
              <a:defRPr/>
            </a:pPr>
            <a:r>
              <a:rPr lang="en-US" altLang="ja-JP" sz="1576" b="1" dirty="0">
                <a:cs typeface="Arial" pitchFamily="34" charset="0"/>
              </a:rPr>
              <a:t>『</a:t>
            </a:r>
            <a:r>
              <a:rPr lang="ja-JP" altLang="en-US" sz="1576" b="1" dirty="0">
                <a:cs typeface="Arial" pitchFamily="34" charset="0"/>
              </a:rPr>
              <a:t>次世代基盤技術修得</a:t>
            </a:r>
            <a:r>
              <a:rPr lang="en-US" altLang="ja-JP" sz="1576" b="1" dirty="0">
                <a:cs typeface="Arial" pitchFamily="34" charset="0"/>
              </a:rPr>
              <a:t>』</a:t>
            </a:r>
          </a:p>
          <a:p>
            <a:pPr>
              <a:spcBef>
                <a:spcPct val="50000"/>
              </a:spcBef>
              <a:defRPr/>
            </a:pPr>
            <a:r>
              <a:rPr lang="ja-JP" altLang="en-US" sz="1051" dirty="0">
                <a:latin typeface="メイリオ" pitchFamily="50" charset="-128"/>
                <a:ea typeface="メイリオ" pitchFamily="50" charset="-128"/>
                <a:cs typeface="メイリオ" pitchFamily="50" charset="-128"/>
              </a:rPr>
              <a:t>実験用信号</a:t>
            </a:r>
            <a:r>
              <a:rPr lang="en-US" altLang="ja-JP" sz="1051" dirty="0">
                <a:latin typeface="メイリオ" pitchFamily="50" charset="-128"/>
                <a:ea typeface="メイリオ" pitchFamily="50" charset="-128"/>
                <a:cs typeface="メイリオ" pitchFamily="50" charset="-128"/>
              </a:rPr>
              <a:t>(LEX)</a:t>
            </a:r>
            <a:r>
              <a:rPr lang="ja-JP" altLang="en-US" sz="1051" dirty="0">
                <a:latin typeface="メイリオ" pitchFamily="50" charset="-128"/>
                <a:ea typeface="メイリオ" pitchFamily="50" charset="-128"/>
                <a:cs typeface="メイリオ" pitchFamily="50" charset="-128"/>
              </a:rPr>
              <a:t>による衛星測位実験や擬似時計技術の研究開発及び軌道上実験を行う。</a:t>
            </a:r>
          </a:p>
        </p:txBody>
      </p:sp>
      <p:pic>
        <p:nvPicPr>
          <p:cNvPr id="7200" name="Picture 30" descr="reafletC02">
            <a:extLst>
              <a:ext uri="{FF2B5EF4-FFF2-40B4-BE49-F238E27FC236}">
                <a16:creationId xmlns:a16="http://schemas.microsoft.com/office/drawing/2014/main" id="{BFCCC505-DEBC-4AFD-9EB9-048CEA7967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168" y="3403453"/>
            <a:ext cx="6005051" cy="341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1" name="Line 4">
            <a:extLst>
              <a:ext uri="{FF2B5EF4-FFF2-40B4-BE49-F238E27FC236}">
                <a16:creationId xmlns:a16="http://schemas.microsoft.com/office/drawing/2014/main" id="{F6C1CC56-3A73-49BC-BB32-E0B137487084}"/>
              </a:ext>
            </a:extLst>
          </p:cNvPr>
          <p:cNvSpPr>
            <a:spLocks noChangeShapeType="1"/>
          </p:cNvSpPr>
          <p:nvPr/>
        </p:nvSpPr>
        <p:spPr bwMode="auto">
          <a:xfrm flipH="1" flipV="1">
            <a:off x="3893766" y="6063444"/>
            <a:ext cx="606866" cy="208545"/>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bIns="78032">
            <a:spAutoFit/>
          </a:bodyPr>
          <a:lstStyle/>
          <a:p>
            <a:endParaRPr lang="ja-JP" altLang="en-US" sz="1182"/>
          </a:p>
        </p:txBody>
      </p:sp>
      <p:sp>
        <p:nvSpPr>
          <p:cNvPr id="7202" name="Text Box 5">
            <a:extLst>
              <a:ext uri="{FF2B5EF4-FFF2-40B4-BE49-F238E27FC236}">
                <a16:creationId xmlns:a16="http://schemas.microsoft.com/office/drawing/2014/main" id="{5B5A3083-46D5-47E9-9FBA-FE475D0B0DA9}"/>
              </a:ext>
            </a:extLst>
          </p:cNvPr>
          <p:cNvSpPr txBox="1">
            <a:spLocks noChangeArrowheads="1"/>
          </p:cNvSpPr>
          <p:nvPr/>
        </p:nvSpPr>
        <p:spPr bwMode="auto">
          <a:xfrm>
            <a:off x="4494375" y="6313698"/>
            <a:ext cx="1542190" cy="49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314" b="1" u="sng">
                <a:solidFill>
                  <a:schemeClr val="bg1"/>
                </a:solidFill>
              </a:rPr>
              <a:t>L</a:t>
            </a:r>
            <a:r>
              <a:rPr lang="ja-JP" altLang="en-US" sz="1314" b="1" u="sng">
                <a:solidFill>
                  <a:schemeClr val="bg1"/>
                </a:solidFill>
              </a:rPr>
              <a:t>帯ヘリカルアレイアンテナ（</a:t>
            </a:r>
            <a:r>
              <a:rPr lang="en-US" altLang="ja-JP" sz="1314" b="1" u="sng">
                <a:solidFill>
                  <a:schemeClr val="bg1"/>
                </a:solidFill>
              </a:rPr>
              <a:t>L-ANT</a:t>
            </a:r>
            <a:r>
              <a:rPr lang="ja-JP" altLang="en-US" sz="1314" b="1" u="sng">
                <a:solidFill>
                  <a:schemeClr val="bg1"/>
                </a:solidFill>
              </a:rPr>
              <a:t>）</a:t>
            </a:r>
          </a:p>
        </p:txBody>
      </p:sp>
      <p:sp>
        <p:nvSpPr>
          <p:cNvPr id="7203" name="Text Box 6">
            <a:extLst>
              <a:ext uri="{FF2B5EF4-FFF2-40B4-BE49-F238E27FC236}">
                <a16:creationId xmlns:a16="http://schemas.microsoft.com/office/drawing/2014/main" id="{CDAAC1BD-757B-46FE-B657-9BA79C08B2D4}"/>
              </a:ext>
            </a:extLst>
          </p:cNvPr>
          <p:cNvSpPr txBox="1">
            <a:spLocks noChangeArrowheads="1"/>
          </p:cNvSpPr>
          <p:nvPr/>
        </p:nvSpPr>
        <p:spPr bwMode="auto">
          <a:xfrm>
            <a:off x="1541379" y="6263647"/>
            <a:ext cx="1402465" cy="41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051">
                <a:solidFill>
                  <a:schemeClr val="bg1"/>
                </a:solidFill>
              </a:rPr>
              <a:t>L1-SAIF</a:t>
            </a:r>
            <a:r>
              <a:rPr lang="ja-JP" altLang="en-US" sz="1051" baseline="30000">
                <a:solidFill>
                  <a:schemeClr val="bg1"/>
                </a:solidFill>
              </a:rPr>
              <a:t>＊１</a:t>
            </a:r>
            <a:r>
              <a:rPr lang="ja-JP" altLang="en-US" sz="1051">
                <a:solidFill>
                  <a:schemeClr val="bg1"/>
                </a:solidFill>
              </a:rPr>
              <a:t>用アンテナ</a:t>
            </a:r>
          </a:p>
        </p:txBody>
      </p:sp>
      <p:sp>
        <p:nvSpPr>
          <p:cNvPr id="7204" name="Line 7">
            <a:extLst>
              <a:ext uri="{FF2B5EF4-FFF2-40B4-BE49-F238E27FC236}">
                <a16:creationId xmlns:a16="http://schemas.microsoft.com/office/drawing/2014/main" id="{392D00CC-F962-4816-9D1A-FAC8DF2DE5FD}"/>
              </a:ext>
            </a:extLst>
          </p:cNvPr>
          <p:cNvSpPr>
            <a:spLocks noChangeShapeType="1"/>
          </p:cNvSpPr>
          <p:nvPr/>
        </p:nvSpPr>
        <p:spPr bwMode="auto">
          <a:xfrm flipV="1">
            <a:off x="2842699" y="5813191"/>
            <a:ext cx="469226" cy="41500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bIns="78032">
            <a:spAutoFit/>
          </a:bodyPr>
          <a:lstStyle/>
          <a:p>
            <a:endParaRPr lang="ja-JP" altLang="en-US" sz="1182"/>
          </a:p>
        </p:txBody>
      </p:sp>
      <p:sp>
        <p:nvSpPr>
          <p:cNvPr id="7205" name="Text Box 11">
            <a:extLst>
              <a:ext uri="{FF2B5EF4-FFF2-40B4-BE49-F238E27FC236}">
                <a16:creationId xmlns:a16="http://schemas.microsoft.com/office/drawing/2014/main" id="{94CA0E6A-3C04-4515-9707-1616DA4CA272}"/>
              </a:ext>
            </a:extLst>
          </p:cNvPr>
          <p:cNvSpPr txBox="1">
            <a:spLocks noChangeArrowheads="1"/>
          </p:cNvSpPr>
          <p:nvPr/>
        </p:nvSpPr>
        <p:spPr bwMode="auto">
          <a:xfrm>
            <a:off x="4794680" y="5813190"/>
            <a:ext cx="1138655"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051">
                <a:solidFill>
                  <a:schemeClr val="bg1"/>
                </a:solidFill>
              </a:rPr>
              <a:t>レーザリフレクタ</a:t>
            </a:r>
          </a:p>
        </p:txBody>
      </p:sp>
      <p:sp>
        <p:nvSpPr>
          <p:cNvPr id="7206" name="Line 12">
            <a:extLst>
              <a:ext uri="{FF2B5EF4-FFF2-40B4-BE49-F238E27FC236}">
                <a16:creationId xmlns:a16="http://schemas.microsoft.com/office/drawing/2014/main" id="{621C26F5-03CD-4ED6-BFB7-0410D9DC76DD}"/>
              </a:ext>
            </a:extLst>
          </p:cNvPr>
          <p:cNvSpPr>
            <a:spLocks noChangeShapeType="1"/>
          </p:cNvSpPr>
          <p:nvPr/>
        </p:nvSpPr>
        <p:spPr bwMode="auto">
          <a:xfrm flipH="1" flipV="1">
            <a:off x="3993867" y="5813190"/>
            <a:ext cx="713224" cy="105315"/>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bIns="78032">
            <a:spAutoFit/>
          </a:bodyPr>
          <a:lstStyle/>
          <a:p>
            <a:endParaRPr lang="ja-JP" altLang="en-US" sz="1182"/>
          </a:p>
        </p:txBody>
      </p:sp>
      <p:sp>
        <p:nvSpPr>
          <p:cNvPr id="7207" name="Line 15">
            <a:extLst>
              <a:ext uri="{FF2B5EF4-FFF2-40B4-BE49-F238E27FC236}">
                <a16:creationId xmlns:a16="http://schemas.microsoft.com/office/drawing/2014/main" id="{39312C1F-4252-4142-8033-71A54D97E2E9}"/>
              </a:ext>
            </a:extLst>
          </p:cNvPr>
          <p:cNvSpPr>
            <a:spLocks noChangeShapeType="1"/>
          </p:cNvSpPr>
          <p:nvPr/>
        </p:nvSpPr>
        <p:spPr bwMode="auto">
          <a:xfrm flipH="1">
            <a:off x="3793664" y="5412784"/>
            <a:ext cx="1251270" cy="207502"/>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bIns="78032">
            <a:spAutoFit/>
          </a:bodyPr>
          <a:lstStyle/>
          <a:p>
            <a:endParaRPr lang="ja-JP" altLang="en-US" sz="1182"/>
          </a:p>
        </p:txBody>
      </p:sp>
      <p:sp>
        <p:nvSpPr>
          <p:cNvPr id="7208" name="Text Box 16">
            <a:extLst>
              <a:ext uri="{FF2B5EF4-FFF2-40B4-BE49-F238E27FC236}">
                <a16:creationId xmlns:a16="http://schemas.microsoft.com/office/drawing/2014/main" id="{7F71777C-F814-4099-8CA0-B6127B138A59}"/>
              </a:ext>
            </a:extLst>
          </p:cNvPr>
          <p:cNvSpPr txBox="1">
            <a:spLocks noChangeArrowheads="1"/>
          </p:cNvSpPr>
          <p:nvPr/>
        </p:nvSpPr>
        <p:spPr bwMode="auto">
          <a:xfrm>
            <a:off x="5094984" y="5162530"/>
            <a:ext cx="1418106" cy="57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051">
                <a:solidFill>
                  <a:schemeClr val="bg1"/>
                </a:solidFill>
              </a:rPr>
              <a:t>Ku</a:t>
            </a:r>
            <a:r>
              <a:rPr lang="ja-JP" altLang="en-US" sz="1051">
                <a:solidFill>
                  <a:schemeClr val="bg1"/>
                </a:solidFill>
              </a:rPr>
              <a:t>帯双方向時刻比較アンテナ　</a:t>
            </a:r>
            <a:r>
              <a:rPr lang="en-US" altLang="ja-JP" sz="1051">
                <a:solidFill>
                  <a:schemeClr val="bg1"/>
                </a:solidFill>
              </a:rPr>
              <a:t>(NICT</a:t>
            </a:r>
            <a:r>
              <a:rPr lang="ja-JP" altLang="en-US" sz="1051">
                <a:solidFill>
                  <a:schemeClr val="bg1"/>
                </a:solidFill>
              </a:rPr>
              <a:t>担当</a:t>
            </a:r>
            <a:r>
              <a:rPr lang="en-US" altLang="ja-JP" sz="1051">
                <a:solidFill>
                  <a:schemeClr val="bg1"/>
                </a:solidFill>
              </a:rPr>
              <a:t>)</a:t>
            </a:r>
          </a:p>
        </p:txBody>
      </p:sp>
      <p:sp>
        <p:nvSpPr>
          <p:cNvPr id="7209" name="Line 18">
            <a:extLst>
              <a:ext uri="{FF2B5EF4-FFF2-40B4-BE49-F238E27FC236}">
                <a16:creationId xmlns:a16="http://schemas.microsoft.com/office/drawing/2014/main" id="{96C99E70-E0D2-4C27-BC2D-4582463ABD3B}"/>
              </a:ext>
            </a:extLst>
          </p:cNvPr>
          <p:cNvSpPr>
            <a:spLocks noChangeShapeType="1"/>
          </p:cNvSpPr>
          <p:nvPr/>
        </p:nvSpPr>
        <p:spPr bwMode="auto">
          <a:xfrm>
            <a:off x="5795696" y="3911260"/>
            <a:ext cx="441073" cy="197075"/>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182"/>
          </a:p>
        </p:txBody>
      </p:sp>
      <p:sp>
        <p:nvSpPr>
          <p:cNvPr id="7210" name="Text Box 19">
            <a:extLst>
              <a:ext uri="{FF2B5EF4-FFF2-40B4-BE49-F238E27FC236}">
                <a16:creationId xmlns:a16="http://schemas.microsoft.com/office/drawing/2014/main" id="{BA469F8A-FC57-4A80-A78E-65C252B3F259}"/>
              </a:ext>
            </a:extLst>
          </p:cNvPr>
          <p:cNvSpPr txBox="1">
            <a:spLocks noChangeArrowheads="1"/>
          </p:cNvSpPr>
          <p:nvPr/>
        </p:nvSpPr>
        <p:spPr bwMode="auto">
          <a:xfrm>
            <a:off x="4744629" y="3661006"/>
            <a:ext cx="1087157"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051">
                <a:solidFill>
                  <a:schemeClr val="bg1"/>
                </a:solidFill>
              </a:rPr>
              <a:t>太陽電池パドル</a:t>
            </a:r>
          </a:p>
        </p:txBody>
      </p:sp>
      <p:sp>
        <p:nvSpPr>
          <p:cNvPr id="7211" name="Line 22">
            <a:extLst>
              <a:ext uri="{FF2B5EF4-FFF2-40B4-BE49-F238E27FC236}">
                <a16:creationId xmlns:a16="http://schemas.microsoft.com/office/drawing/2014/main" id="{5C6EF7CE-023C-4C31-81B1-3B87A94119E2}"/>
              </a:ext>
            </a:extLst>
          </p:cNvPr>
          <p:cNvSpPr>
            <a:spLocks noChangeShapeType="1"/>
          </p:cNvSpPr>
          <p:nvPr/>
        </p:nvSpPr>
        <p:spPr bwMode="auto">
          <a:xfrm flipV="1">
            <a:off x="1441277" y="3610955"/>
            <a:ext cx="5405485" cy="1951981"/>
          </a:xfrm>
          <a:prstGeom prst="line">
            <a:avLst/>
          </a:prstGeom>
          <a:noFill/>
          <a:ln w="9525">
            <a:solidFill>
              <a:srgbClr val="00FFFF"/>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ja-JP" altLang="en-US" sz="1182"/>
          </a:p>
        </p:txBody>
      </p:sp>
      <p:sp>
        <p:nvSpPr>
          <p:cNvPr id="7212" name="Text Box 25">
            <a:extLst>
              <a:ext uri="{FF2B5EF4-FFF2-40B4-BE49-F238E27FC236}">
                <a16:creationId xmlns:a16="http://schemas.microsoft.com/office/drawing/2014/main" id="{23A78035-4644-43F3-AFC5-501F715B5FA2}"/>
              </a:ext>
            </a:extLst>
          </p:cNvPr>
          <p:cNvSpPr txBox="1">
            <a:spLocks noChangeArrowheads="1"/>
          </p:cNvSpPr>
          <p:nvPr/>
        </p:nvSpPr>
        <p:spPr bwMode="auto">
          <a:xfrm>
            <a:off x="4200327" y="4211565"/>
            <a:ext cx="511679" cy="27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lnSpc>
                <a:spcPct val="150000"/>
              </a:lnSpc>
              <a:buFont typeface="Wingdings" panose="05000000000000000000" pitchFamily="2" charset="2"/>
              <a:buNone/>
            </a:pPr>
            <a:r>
              <a:rPr lang="en-US" altLang="ja-JP" sz="920">
                <a:solidFill>
                  <a:srgbClr val="00FFFF"/>
                </a:solidFill>
              </a:rPr>
              <a:t>25.3m</a:t>
            </a:r>
          </a:p>
        </p:txBody>
      </p:sp>
      <p:sp>
        <p:nvSpPr>
          <p:cNvPr id="7213" name="Text Box 6">
            <a:extLst>
              <a:ext uri="{FF2B5EF4-FFF2-40B4-BE49-F238E27FC236}">
                <a16:creationId xmlns:a16="http://schemas.microsoft.com/office/drawing/2014/main" id="{D111D797-3C62-4427-9308-317E0663D433}"/>
              </a:ext>
            </a:extLst>
          </p:cNvPr>
          <p:cNvSpPr txBox="1">
            <a:spLocks noChangeArrowheads="1"/>
          </p:cNvSpPr>
          <p:nvPr/>
        </p:nvSpPr>
        <p:spPr bwMode="auto">
          <a:xfrm>
            <a:off x="1291125" y="6614003"/>
            <a:ext cx="4104164"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920">
                <a:solidFill>
                  <a:schemeClr val="bg1"/>
                </a:solidFill>
              </a:rPr>
              <a:t>＊１　</a:t>
            </a:r>
            <a:r>
              <a:rPr lang="en-US" altLang="ja-JP" sz="920">
                <a:solidFill>
                  <a:schemeClr val="bg1"/>
                </a:solidFill>
              </a:rPr>
              <a:t>L1-SAIF</a:t>
            </a:r>
            <a:r>
              <a:rPr lang="ja-JP" altLang="en-US" sz="920">
                <a:solidFill>
                  <a:schemeClr val="bg1"/>
                </a:solidFill>
              </a:rPr>
              <a:t>；高速移動体向け補強信号</a:t>
            </a:r>
          </a:p>
        </p:txBody>
      </p:sp>
      <p:graphicFrame>
        <p:nvGraphicFramePr>
          <p:cNvPr id="209" name="Group 239">
            <a:extLst>
              <a:ext uri="{FF2B5EF4-FFF2-40B4-BE49-F238E27FC236}">
                <a16:creationId xmlns:a16="http://schemas.microsoft.com/office/drawing/2014/main" id="{CAF332EF-093A-429E-9B69-9E39EE6AABF4}"/>
              </a:ext>
            </a:extLst>
          </p:cNvPr>
          <p:cNvGraphicFramePr>
            <a:graphicFrameLocks noGrp="1"/>
          </p:cNvGraphicFramePr>
          <p:nvPr/>
        </p:nvGraphicFramePr>
        <p:xfrm>
          <a:off x="1316150" y="3419095"/>
          <a:ext cx="2244986" cy="1252313"/>
        </p:xfrm>
        <a:graphic>
          <a:graphicData uri="http://schemas.openxmlformats.org/drawingml/2006/table">
            <a:tbl>
              <a:tblPr/>
              <a:tblGrid>
                <a:gridCol w="687522">
                  <a:extLst>
                    <a:ext uri="{9D8B030D-6E8A-4147-A177-3AD203B41FA5}">
                      <a16:colId xmlns:a16="http://schemas.microsoft.com/office/drawing/2014/main" val="20000"/>
                    </a:ext>
                  </a:extLst>
                </a:gridCol>
                <a:gridCol w="1557464">
                  <a:extLst>
                    <a:ext uri="{9D8B030D-6E8A-4147-A177-3AD203B41FA5}">
                      <a16:colId xmlns:a16="http://schemas.microsoft.com/office/drawing/2014/main" val="20001"/>
                    </a:ext>
                  </a:extLst>
                </a:gridCol>
              </a:tblGrid>
              <a:tr h="4819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外観形状</a:t>
                      </a:r>
                    </a:p>
                  </a:txBody>
                  <a:tcPr marL="59117" marR="59117" marT="30745" marB="307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箱型外形：</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2.9m×3.1m×6.2m</a:t>
                      </a: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　　　　</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a:t>
                      </a: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打上げ時</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 </a:t>
                      </a:r>
                    </a:p>
                  </a:txBody>
                  <a:tcPr marL="59117" marR="59117" marT="30745" marB="307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02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a:ln>
                            <a:noFill/>
                          </a:ln>
                          <a:solidFill>
                            <a:schemeClr val="bg1"/>
                          </a:solidFill>
                          <a:effectLst/>
                          <a:latin typeface="Arial" pitchFamily="34" charset="0"/>
                          <a:ea typeface="ＭＳ Ｐゴシック" pitchFamily="50" charset="-128"/>
                          <a:cs typeface="Arial" pitchFamily="34" charset="0"/>
                        </a:rPr>
                        <a:t>質量</a:t>
                      </a:r>
                    </a:p>
                  </a:txBody>
                  <a:tcPr marL="60063" marR="60063" marT="30036" marB="300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約</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4</a:t>
                      </a: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トン（打上げ時）</a:t>
                      </a:r>
                    </a:p>
                  </a:txBody>
                  <a:tcPr marL="60063" marR="60063" marT="30036" marB="300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02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寿命</a:t>
                      </a:r>
                    </a:p>
                  </a:txBody>
                  <a:tcPr marL="60063" marR="60063" marT="30036" marB="300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10</a:t>
                      </a: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年以上</a:t>
                      </a:r>
                    </a:p>
                  </a:txBody>
                  <a:tcPr marL="60063" marR="60063" marT="30036" marB="300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軌道高度</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8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（初期軌道）</a:t>
                      </a:r>
                      <a:endPar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endParaRPr>
                    </a:p>
                  </a:txBody>
                  <a:tcPr marL="59117" marR="59117" marT="30745" marB="307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遠地点高度：約</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39,000km</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近地点高度：約</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33,000km</a:t>
                      </a:r>
                      <a:endPar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endParaRPr>
                    </a:p>
                  </a:txBody>
                  <a:tcPr marL="59117" marR="59117" marT="30745" marB="307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231" name="スライド番号プレースホルダ 3">
            <a:extLst>
              <a:ext uri="{FF2B5EF4-FFF2-40B4-BE49-F238E27FC236}">
                <a16:creationId xmlns:a16="http://schemas.microsoft.com/office/drawing/2014/main" id="{7A135048-704A-4EA2-BE62-4754D256B28B}"/>
              </a:ext>
            </a:extLst>
          </p:cNvPr>
          <p:cNvSpPr>
            <a:spLocks noGrp="1"/>
          </p:cNvSpPr>
          <p:nvPr>
            <p:ph type="sldNum" sz="quarter" idx="12"/>
          </p:nvPr>
        </p:nvSpPr>
        <p:spPr>
          <a:xfrm>
            <a:off x="5564210" y="4175069"/>
            <a:ext cx="1401422" cy="23982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39350">
              <a:defRPr kumimoji="1" sz="591">
                <a:solidFill>
                  <a:schemeClr val="tx1"/>
                </a:solidFill>
                <a:latin typeface="Arial" panose="020B0604020202020204" pitchFamily="34" charset="0"/>
                <a:ea typeface="ＭＳ Ｐゴシック" panose="020B0600070205080204" pitchFamily="50" charset="-128"/>
              </a:defRPr>
            </a:lvl1pPr>
            <a:lvl2pPr marL="487970" indent="-187681" defTabSz="839350">
              <a:defRPr kumimoji="1" sz="591">
                <a:solidFill>
                  <a:schemeClr val="tx1"/>
                </a:solidFill>
                <a:latin typeface="Arial" panose="020B0604020202020204" pitchFamily="34" charset="0"/>
                <a:ea typeface="ＭＳ Ｐゴシック" panose="020B0600070205080204" pitchFamily="50" charset="-128"/>
              </a:defRPr>
            </a:lvl2pPr>
            <a:lvl3pPr marL="750722" indent="-150144" defTabSz="839350">
              <a:defRPr kumimoji="1" sz="591">
                <a:solidFill>
                  <a:schemeClr val="tx1"/>
                </a:solidFill>
                <a:latin typeface="Arial" panose="020B0604020202020204" pitchFamily="34" charset="0"/>
                <a:ea typeface="ＭＳ Ｐゴシック" panose="020B0600070205080204" pitchFamily="50" charset="-128"/>
              </a:defRPr>
            </a:lvl3pPr>
            <a:lvl4pPr marL="1051011" indent="-150144" defTabSz="839350">
              <a:defRPr kumimoji="1" sz="591">
                <a:solidFill>
                  <a:schemeClr val="tx1"/>
                </a:solidFill>
                <a:latin typeface="Arial" panose="020B0604020202020204" pitchFamily="34" charset="0"/>
                <a:ea typeface="ＭＳ Ｐゴシック" panose="020B0600070205080204" pitchFamily="50" charset="-128"/>
              </a:defRPr>
            </a:lvl4pPr>
            <a:lvl5pPr marL="1351300" indent="-150144" defTabSz="839350">
              <a:defRPr kumimoji="1" sz="591">
                <a:solidFill>
                  <a:schemeClr val="tx1"/>
                </a:solidFill>
                <a:latin typeface="Arial" panose="020B0604020202020204" pitchFamily="34" charset="0"/>
                <a:ea typeface="ＭＳ Ｐゴシック" panose="020B0600070205080204" pitchFamily="50" charset="-128"/>
              </a:defRPr>
            </a:lvl5pPr>
            <a:lvl6pPr marL="1651589" indent="-150144" defTabSz="839350" eaLnBrk="0" fontAlgn="base" hangingPunct="0">
              <a:spcBef>
                <a:spcPct val="0"/>
              </a:spcBef>
              <a:spcAft>
                <a:spcPct val="0"/>
              </a:spcAft>
              <a:defRPr kumimoji="1" sz="591">
                <a:solidFill>
                  <a:schemeClr val="tx1"/>
                </a:solidFill>
                <a:latin typeface="Arial" panose="020B0604020202020204" pitchFamily="34" charset="0"/>
                <a:ea typeface="ＭＳ Ｐゴシック" panose="020B0600070205080204" pitchFamily="50" charset="-128"/>
              </a:defRPr>
            </a:lvl6pPr>
            <a:lvl7pPr marL="1951878" indent="-150144" defTabSz="839350" eaLnBrk="0" fontAlgn="base" hangingPunct="0">
              <a:spcBef>
                <a:spcPct val="0"/>
              </a:spcBef>
              <a:spcAft>
                <a:spcPct val="0"/>
              </a:spcAft>
              <a:defRPr kumimoji="1" sz="591">
                <a:solidFill>
                  <a:schemeClr val="tx1"/>
                </a:solidFill>
                <a:latin typeface="Arial" panose="020B0604020202020204" pitchFamily="34" charset="0"/>
                <a:ea typeface="ＭＳ Ｐゴシック" panose="020B0600070205080204" pitchFamily="50" charset="-128"/>
              </a:defRPr>
            </a:lvl7pPr>
            <a:lvl8pPr marL="2252167" indent="-150144" defTabSz="839350" eaLnBrk="0" fontAlgn="base" hangingPunct="0">
              <a:spcBef>
                <a:spcPct val="0"/>
              </a:spcBef>
              <a:spcAft>
                <a:spcPct val="0"/>
              </a:spcAft>
              <a:defRPr kumimoji="1" sz="591">
                <a:solidFill>
                  <a:schemeClr val="tx1"/>
                </a:solidFill>
                <a:latin typeface="Arial" panose="020B0604020202020204" pitchFamily="34" charset="0"/>
                <a:ea typeface="ＭＳ Ｐゴシック" panose="020B0600070205080204" pitchFamily="50" charset="-128"/>
              </a:defRPr>
            </a:lvl8pPr>
            <a:lvl9pPr marL="2552456" indent="-150144" defTabSz="839350" eaLnBrk="0" fontAlgn="base" hangingPunct="0">
              <a:spcBef>
                <a:spcPct val="0"/>
              </a:spcBef>
              <a:spcAft>
                <a:spcPct val="0"/>
              </a:spcAft>
              <a:defRPr kumimoji="1" sz="591">
                <a:solidFill>
                  <a:schemeClr val="tx1"/>
                </a:solidFill>
                <a:latin typeface="Arial" panose="020B0604020202020204" pitchFamily="34" charset="0"/>
                <a:ea typeface="ＭＳ Ｐゴシック" panose="020B0600070205080204" pitchFamily="50" charset="-128"/>
              </a:defRPr>
            </a:lvl9pPr>
          </a:lstStyle>
          <a:p>
            <a:fld id="{329CF6A3-A16D-4206-AEFF-FE41E846D458}" type="slidenum">
              <a:rPr lang="ja-JP" altLang="en-US" sz="1314"/>
              <a:pPr/>
              <a:t>4</a:t>
            </a:fld>
            <a:endParaRPr lang="en-US" altLang="ja-JP" sz="1314"/>
          </a:p>
        </p:txBody>
      </p:sp>
      <p:sp>
        <p:nvSpPr>
          <p:cNvPr id="211" name="Rectangle 2">
            <a:extLst>
              <a:ext uri="{FF2B5EF4-FFF2-40B4-BE49-F238E27FC236}">
                <a16:creationId xmlns:a16="http://schemas.microsoft.com/office/drawing/2014/main" id="{CEFB3AA7-2262-4C23-80E7-3C6BB9C86E9A}"/>
              </a:ext>
            </a:extLst>
          </p:cNvPr>
          <p:cNvSpPr txBox="1">
            <a:spLocks noChangeArrowheads="1"/>
          </p:cNvSpPr>
          <p:nvPr/>
        </p:nvSpPr>
        <p:spPr bwMode="auto">
          <a:xfrm>
            <a:off x="817798" y="2107346"/>
            <a:ext cx="7398328" cy="124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079" tIns="42039" rIns="84079" bIns="42039"/>
          <a:lstStyle>
            <a:lvl1pPr marL="479425" indent="-479425" algn="l" defTabSz="1277938" rtl="0" eaLnBrk="0" fontAlgn="base" hangingPunct="0">
              <a:spcBef>
                <a:spcPct val="20000"/>
              </a:spcBef>
              <a:spcAft>
                <a:spcPct val="0"/>
              </a:spcAft>
              <a:buChar char="•"/>
              <a:defRPr kumimoji="1" sz="4600">
                <a:solidFill>
                  <a:schemeClr val="tx1"/>
                </a:solidFill>
                <a:latin typeface="+mn-lt"/>
                <a:ea typeface="+mn-ea"/>
                <a:cs typeface="+mn-cs"/>
              </a:defRPr>
            </a:lvl1pPr>
            <a:lvl2pPr marL="1038225" indent="-398463" algn="l" defTabSz="1277938" rtl="0" eaLnBrk="0" fontAlgn="base" hangingPunct="0">
              <a:spcBef>
                <a:spcPct val="20000"/>
              </a:spcBef>
              <a:spcAft>
                <a:spcPct val="0"/>
              </a:spcAft>
              <a:buChar char="–"/>
              <a:defRPr kumimoji="1" sz="3900">
                <a:solidFill>
                  <a:schemeClr val="tx1"/>
                </a:solidFill>
                <a:latin typeface="+mn-lt"/>
                <a:ea typeface="+mn-ea"/>
              </a:defRPr>
            </a:lvl2pPr>
            <a:lvl3pPr marL="1600200" indent="-322263" algn="l" defTabSz="1277938" rtl="0" eaLnBrk="0" fontAlgn="base" hangingPunct="0">
              <a:spcBef>
                <a:spcPct val="20000"/>
              </a:spcBef>
              <a:spcAft>
                <a:spcPct val="0"/>
              </a:spcAft>
              <a:buChar char="•"/>
              <a:defRPr kumimoji="1" sz="3500">
                <a:solidFill>
                  <a:schemeClr val="tx1"/>
                </a:solidFill>
                <a:latin typeface="+mn-lt"/>
                <a:ea typeface="+mn-ea"/>
              </a:defRPr>
            </a:lvl3pPr>
            <a:lvl4pPr marL="2239963" indent="-320675" algn="l" defTabSz="1277938" rtl="0" eaLnBrk="0" fontAlgn="base" hangingPunct="0">
              <a:spcBef>
                <a:spcPct val="20000"/>
              </a:spcBef>
              <a:spcAft>
                <a:spcPct val="0"/>
              </a:spcAft>
              <a:buChar char="–"/>
              <a:defRPr kumimoji="1" sz="2800">
                <a:solidFill>
                  <a:schemeClr val="tx1"/>
                </a:solidFill>
                <a:latin typeface="+mn-lt"/>
                <a:ea typeface="+mn-ea"/>
              </a:defRPr>
            </a:lvl4pPr>
            <a:lvl5pPr marL="2878138" indent="-315913" algn="l" defTabSz="1277938" rtl="0" eaLnBrk="0" fontAlgn="base" hangingPunct="0">
              <a:spcBef>
                <a:spcPct val="20000"/>
              </a:spcBef>
              <a:spcAft>
                <a:spcPct val="0"/>
              </a:spcAft>
              <a:buChar char="»"/>
              <a:defRPr kumimoji="1" sz="2800">
                <a:solidFill>
                  <a:schemeClr val="tx1"/>
                </a:solidFill>
                <a:latin typeface="+mn-lt"/>
                <a:ea typeface="+mn-ea"/>
              </a:defRPr>
            </a:lvl5pPr>
            <a:lvl6pPr marL="3335338" indent="-315913" algn="l" defTabSz="1277938" rtl="0" fontAlgn="base">
              <a:spcBef>
                <a:spcPct val="20000"/>
              </a:spcBef>
              <a:spcAft>
                <a:spcPct val="0"/>
              </a:spcAft>
              <a:buChar char="»"/>
              <a:defRPr kumimoji="1" sz="2800">
                <a:solidFill>
                  <a:schemeClr val="tx1"/>
                </a:solidFill>
                <a:latin typeface="+mn-lt"/>
                <a:ea typeface="+mn-ea"/>
              </a:defRPr>
            </a:lvl6pPr>
            <a:lvl7pPr marL="3792538" indent="-315913" algn="l" defTabSz="1277938" rtl="0" fontAlgn="base">
              <a:spcBef>
                <a:spcPct val="20000"/>
              </a:spcBef>
              <a:spcAft>
                <a:spcPct val="0"/>
              </a:spcAft>
              <a:buChar char="»"/>
              <a:defRPr kumimoji="1" sz="2800">
                <a:solidFill>
                  <a:schemeClr val="tx1"/>
                </a:solidFill>
                <a:latin typeface="+mn-lt"/>
                <a:ea typeface="+mn-ea"/>
              </a:defRPr>
            </a:lvl7pPr>
            <a:lvl8pPr marL="4249738" indent="-315913" algn="l" defTabSz="1277938" rtl="0" fontAlgn="base">
              <a:spcBef>
                <a:spcPct val="20000"/>
              </a:spcBef>
              <a:spcAft>
                <a:spcPct val="0"/>
              </a:spcAft>
              <a:buChar char="»"/>
              <a:defRPr kumimoji="1" sz="2800">
                <a:solidFill>
                  <a:schemeClr val="tx1"/>
                </a:solidFill>
                <a:latin typeface="+mn-lt"/>
                <a:ea typeface="+mn-ea"/>
              </a:defRPr>
            </a:lvl8pPr>
            <a:lvl9pPr marL="4706938" indent="-315913" algn="l" defTabSz="1277938" rtl="0" fontAlgn="base">
              <a:spcBef>
                <a:spcPct val="20000"/>
              </a:spcBef>
              <a:spcAft>
                <a:spcPct val="0"/>
              </a:spcAft>
              <a:buChar char="»"/>
              <a:defRPr kumimoji="1" sz="2800">
                <a:solidFill>
                  <a:schemeClr val="tx1"/>
                </a:solidFill>
                <a:latin typeface="+mn-lt"/>
                <a:ea typeface="+mn-ea"/>
              </a:defRPr>
            </a:lvl9pPr>
          </a:lstStyle>
          <a:p>
            <a:pPr marL="1616075" indent="-1616075" eaLnBrk="1" hangingPunct="1">
              <a:lnSpc>
                <a:spcPct val="80000"/>
              </a:lnSpc>
              <a:buNone/>
              <a:defRPr/>
            </a:pPr>
            <a:r>
              <a:rPr lang="ja-JP" altLang="en-US" sz="1182" dirty="0">
                <a:solidFill>
                  <a:srgbClr val="0000FF"/>
                </a:solidFill>
                <a:latin typeface="メイリオ" pitchFamily="50" charset="-128"/>
                <a:ea typeface="メイリオ" pitchFamily="50" charset="-128"/>
                <a:cs typeface="メイリオ" pitchFamily="50" charset="-128"/>
              </a:rPr>
              <a:t>・測位可能時間の向上：</a:t>
            </a:r>
            <a:r>
              <a:rPr lang="ja-JP" altLang="en-US" sz="1051" dirty="0">
                <a:latin typeface="メイリオ" pitchFamily="50" charset="-128"/>
                <a:ea typeface="メイリオ" pitchFamily="50" charset="-128"/>
                <a:cs typeface="メイリオ" pitchFamily="50" charset="-128"/>
              </a:rPr>
              <a:t>高仰角からの</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補完信号の送信により、ユーザーの測位可能時間率は、約</a:t>
            </a:r>
            <a:r>
              <a:rPr lang="en-US" altLang="ja-JP" sz="1051" dirty="0">
                <a:latin typeface="メイリオ" pitchFamily="50" charset="-128"/>
                <a:ea typeface="メイリオ" pitchFamily="50" charset="-128"/>
                <a:cs typeface="メイリオ" pitchFamily="50" charset="-128"/>
              </a:rPr>
              <a:t>90</a:t>
            </a:r>
            <a:r>
              <a:rPr lang="ja-JP" altLang="en-US" sz="1051" dirty="0">
                <a:latin typeface="メイリオ" pitchFamily="50" charset="-128"/>
                <a:ea typeface="メイリオ" pitchFamily="50" charset="-128"/>
                <a:cs typeface="メイリオ" pitchFamily="50" charset="-128"/>
              </a:rPr>
              <a:t>％（</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のみ）から</a:t>
            </a:r>
            <a:r>
              <a:rPr lang="en-US" altLang="ja-JP" sz="1051" dirty="0">
                <a:latin typeface="メイリオ" pitchFamily="50" charset="-128"/>
                <a:ea typeface="メイリオ" pitchFamily="50" charset="-128"/>
                <a:cs typeface="メイリオ" pitchFamily="50" charset="-128"/>
              </a:rPr>
              <a:t>99.8</a:t>
            </a:r>
            <a:r>
              <a:rPr lang="ja-JP" altLang="en-US" sz="1051" dirty="0">
                <a:latin typeface="メイリオ" pitchFamily="50" charset="-128"/>
                <a:ea typeface="メイリオ" pitchFamily="50" charset="-128"/>
                <a:cs typeface="メイリオ" pitchFamily="50" charset="-128"/>
              </a:rPr>
              <a:t>％</a:t>
            </a:r>
            <a:r>
              <a:rPr lang="en-US" altLang="ja-JP" sz="1051" baseline="30000" dirty="0">
                <a:latin typeface="メイリオ" pitchFamily="50" charset="-128"/>
                <a:ea typeface="メイリオ" pitchFamily="50" charset="-128"/>
                <a:cs typeface="メイリオ" pitchFamily="50" charset="-128"/>
              </a:rPr>
              <a:t>※</a:t>
            </a:r>
            <a:r>
              <a:rPr lang="ja-JP" altLang="en-US" sz="1051" dirty="0">
                <a:latin typeface="メイリオ" pitchFamily="50" charset="-128"/>
                <a:ea typeface="メイリオ" pitchFamily="50" charset="-128"/>
                <a:cs typeface="メイリオ" pitchFamily="50" charset="-128"/>
              </a:rPr>
              <a:t>（</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＋準天頂衛星</a:t>
            </a:r>
            <a:r>
              <a:rPr lang="en-US" altLang="ja-JP" sz="1051" dirty="0">
                <a:latin typeface="メイリオ" pitchFamily="50" charset="-128"/>
                <a:ea typeface="メイリオ" pitchFamily="50" charset="-128"/>
                <a:cs typeface="メイリオ" pitchFamily="50" charset="-128"/>
              </a:rPr>
              <a:t>3</a:t>
            </a:r>
            <a:r>
              <a:rPr lang="ja-JP" altLang="en-US" sz="1051" dirty="0">
                <a:latin typeface="メイリオ" pitchFamily="50" charset="-128"/>
                <a:ea typeface="メイリオ" pitchFamily="50" charset="-128"/>
                <a:cs typeface="メイリオ" pitchFamily="50" charset="-128"/>
              </a:rPr>
              <a:t>機）に向上</a:t>
            </a:r>
            <a:endParaRPr lang="ja-JP" altLang="en-US" sz="328" dirty="0">
              <a:latin typeface="メイリオ" pitchFamily="50" charset="-128"/>
              <a:ea typeface="メイリオ" pitchFamily="50" charset="-128"/>
              <a:cs typeface="メイリオ" pitchFamily="50" charset="-128"/>
            </a:endParaRPr>
          </a:p>
          <a:p>
            <a:pPr lvl="1" eaLnBrk="1" hangingPunct="1">
              <a:lnSpc>
                <a:spcPct val="80000"/>
              </a:lnSpc>
              <a:defRPr/>
            </a:pPr>
            <a:endParaRPr lang="ja-JP" altLang="en-US" sz="328" dirty="0">
              <a:latin typeface="メイリオ" pitchFamily="50" charset="-128"/>
              <a:ea typeface="メイリオ" pitchFamily="50" charset="-128"/>
              <a:cs typeface="メイリオ" pitchFamily="50" charset="-128"/>
            </a:endParaRPr>
          </a:p>
          <a:p>
            <a:pPr lvl="1" eaLnBrk="1" hangingPunct="1">
              <a:lnSpc>
                <a:spcPct val="80000"/>
              </a:lnSpc>
              <a:defRPr/>
            </a:pPr>
            <a:endParaRPr lang="ja-JP" altLang="en-US" sz="328" dirty="0">
              <a:latin typeface="メイリオ" pitchFamily="50" charset="-128"/>
              <a:ea typeface="メイリオ" pitchFamily="50" charset="-128"/>
              <a:cs typeface="メイリオ" pitchFamily="50" charset="-128"/>
            </a:endParaRPr>
          </a:p>
          <a:p>
            <a:pPr marL="0" indent="0" eaLnBrk="1" hangingPunct="1">
              <a:lnSpc>
                <a:spcPct val="80000"/>
              </a:lnSpc>
              <a:buNone/>
              <a:defRPr/>
            </a:pPr>
            <a:r>
              <a:rPr lang="ja-JP" altLang="en-US" sz="1182" dirty="0">
                <a:solidFill>
                  <a:srgbClr val="0000FF"/>
                </a:solidFill>
                <a:latin typeface="メイリオ" pitchFamily="50" charset="-128"/>
                <a:ea typeface="メイリオ" pitchFamily="50" charset="-128"/>
                <a:cs typeface="メイリオ" pitchFamily="50" charset="-128"/>
              </a:rPr>
              <a:t>・測位精度の向上　　：</a:t>
            </a:r>
            <a:r>
              <a:rPr lang="ja-JP" altLang="en-US" sz="1051" dirty="0">
                <a:latin typeface="メイリオ" pitchFamily="50" charset="-128"/>
                <a:ea typeface="メイリオ" pitchFamily="50" charset="-128"/>
                <a:cs typeface="メイリオ" pitchFamily="50" charset="-128"/>
              </a:rPr>
              <a:t>補強信号の送信等により、測位精度が</a:t>
            </a:r>
            <a:r>
              <a:rPr lang="en-US" altLang="ja-JP" sz="1051" dirty="0">
                <a:latin typeface="メイリオ" pitchFamily="50" charset="-128"/>
                <a:ea typeface="メイリオ" pitchFamily="50" charset="-128"/>
                <a:cs typeface="メイリオ" pitchFamily="50" charset="-128"/>
              </a:rPr>
              <a:t>1m</a:t>
            </a:r>
            <a:r>
              <a:rPr lang="ja-JP" altLang="en-US" sz="1051" dirty="0">
                <a:latin typeface="メイリオ" pitchFamily="50" charset="-128"/>
                <a:ea typeface="メイリオ" pitchFamily="50" charset="-128"/>
                <a:cs typeface="メイリオ" pitchFamily="50" charset="-128"/>
              </a:rPr>
              <a:t>～</a:t>
            </a:r>
            <a:r>
              <a:rPr lang="en-US" altLang="ja-JP" sz="1051" dirty="0">
                <a:latin typeface="メイリオ" pitchFamily="50" charset="-128"/>
                <a:ea typeface="メイリオ" pitchFamily="50" charset="-128"/>
                <a:cs typeface="メイリオ" pitchFamily="50" charset="-128"/>
              </a:rPr>
              <a:t>cm</a:t>
            </a:r>
            <a:r>
              <a:rPr lang="ja-JP" altLang="en-US" sz="1051" dirty="0">
                <a:latin typeface="メイリオ" pitchFamily="50" charset="-128"/>
                <a:ea typeface="メイリオ" pitchFamily="50" charset="-128"/>
                <a:cs typeface="メイリオ" pitchFamily="50" charset="-128"/>
              </a:rPr>
              <a:t>級に改善</a:t>
            </a:r>
          </a:p>
          <a:p>
            <a:pPr lvl="1" eaLnBrk="1" hangingPunct="1">
              <a:lnSpc>
                <a:spcPct val="80000"/>
              </a:lnSpc>
              <a:defRPr/>
            </a:pPr>
            <a:endParaRPr lang="ja-JP" altLang="en-US" sz="328" dirty="0">
              <a:latin typeface="メイリオ" pitchFamily="50" charset="-128"/>
              <a:ea typeface="メイリオ" pitchFamily="50" charset="-128"/>
              <a:cs typeface="メイリオ" pitchFamily="50" charset="-128"/>
            </a:endParaRPr>
          </a:p>
          <a:p>
            <a:pPr marL="0" indent="0" eaLnBrk="1" hangingPunct="1">
              <a:lnSpc>
                <a:spcPct val="80000"/>
              </a:lnSpc>
              <a:buNone/>
              <a:defRPr/>
            </a:pPr>
            <a:r>
              <a:rPr lang="ja-JP" altLang="en-US" sz="1182" dirty="0">
                <a:solidFill>
                  <a:srgbClr val="0000FF"/>
                </a:solidFill>
                <a:latin typeface="メイリオ" pitchFamily="50" charset="-128"/>
                <a:ea typeface="メイリオ" pitchFamily="50" charset="-128"/>
                <a:cs typeface="メイリオ" pitchFamily="50" charset="-128"/>
              </a:rPr>
              <a:t>・測位信頼性の向上　：</a:t>
            </a:r>
            <a:r>
              <a:rPr lang="ja-JP" altLang="en-US" sz="1051" dirty="0">
                <a:latin typeface="メイリオ" pitchFamily="50" charset="-128"/>
                <a:ea typeface="メイリオ" pitchFamily="50" charset="-128"/>
                <a:cs typeface="メイリオ" pitchFamily="50" charset="-128"/>
              </a:rPr>
              <a:t>準天頂衛星や</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衛星の異常を数</a:t>
            </a:r>
            <a:r>
              <a:rPr lang="en-US" altLang="ja-JP" sz="1051" dirty="0">
                <a:latin typeface="メイリオ" pitchFamily="50" charset="-128"/>
                <a:ea typeface="メイリオ" pitchFamily="50" charset="-128"/>
                <a:cs typeface="メイリオ" pitchFamily="50" charset="-128"/>
              </a:rPr>
              <a:t>10</a:t>
            </a:r>
            <a:r>
              <a:rPr lang="ja-JP" altLang="en-US" sz="1051" dirty="0">
                <a:latin typeface="メイリオ" pitchFamily="50" charset="-128"/>
                <a:ea typeface="メイリオ" pitchFamily="50" charset="-128"/>
                <a:cs typeface="メイリオ" pitchFamily="50" charset="-128"/>
              </a:rPr>
              <a:t>秒以内で通知</a:t>
            </a:r>
          </a:p>
          <a:p>
            <a:pPr lvl="1" eaLnBrk="1" hangingPunct="1">
              <a:lnSpc>
                <a:spcPct val="80000"/>
              </a:lnSpc>
              <a:defRPr/>
            </a:pPr>
            <a:endParaRPr lang="ja-JP" altLang="en-US" sz="328" dirty="0">
              <a:latin typeface="メイリオ" pitchFamily="50" charset="-128"/>
              <a:ea typeface="メイリオ" pitchFamily="50" charset="-128"/>
              <a:cs typeface="メイリオ" pitchFamily="50" charset="-128"/>
            </a:endParaRPr>
          </a:p>
          <a:p>
            <a:pPr marL="1616075" indent="-1616075" eaLnBrk="1" hangingPunct="1">
              <a:lnSpc>
                <a:spcPct val="80000"/>
              </a:lnSpc>
              <a:buNone/>
              <a:defRPr/>
            </a:pPr>
            <a:r>
              <a:rPr lang="ja-JP" altLang="en-US" sz="1182" dirty="0">
                <a:solidFill>
                  <a:srgbClr val="0000FF"/>
                </a:solidFill>
                <a:latin typeface="メイリオ" pitchFamily="50" charset="-128"/>
                <a:ea typeface="メイリオ" pitchFamily="50" charset="-128"/>
                <a:cs typeface="メイリオ" pitchFamily="50" charset="-128"/>
              </a:rPr>
              <a:t>・捕捉時間の短縮　　：</a:t>
            </a:r>
            <a:r>
              <a:rPr lang="ja-JP" altLang="en-US" sz="1051" dirty="0">
                <a:latin typeface="メイリオ" pitchFamily="50" charset="-128"/>
                <a:ea typeface="メイリオ" pitchFamily="50" charset="-128"/>
                <a:cs typeface="メイリオ" pitchFamily="50" charset="-128"/>
              </a:rPr>
              <a:t>捕捉支援情報を送信することで、</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では</a:t>
            </a:r>
            <a:r>
              <a:rPr lang="en-US" altLang="ja-JP" sz="1051" dirty="0">
                <a:latin typeface="メイリオ" pitchFamily="50" charset="-128"/>
                <a:ea typeface="メイリオ" pitchFamily="50" charset="-128"/>
                <a:cs typeface="メイリオ" pitchFamily="50" charset="-128"/>
              </a:rPr>
              <a:t>30</a:t>
            </a:r>
            <a:r>
              <a:rPr lang="ja-JP" altLang="en-US" sz="1051" dirty="0">
                <a:latin typeface="メイリオ" pitchFamily="50" charset="-128"/>
                <a:ea typeface="メイリオ" pitchFamily="50" charset="-128"/>
                <a:cs typeface="メイリオ" pitchFamily="50" charset="-128"/>
              </a:rPr>
              <a:t>秒から</a:t>
            </a:r>
            <a:r>
              <a:rPr lang="en-US" altLang="ja-JP" sz="1051" dirty="0">
                <a:latin typeface="メイリオ" pitchFamily="50" charset="-128"/>
                <a:ea typeface="メイリオ" pitchFamily="50" charset="-128"/>
                <a:cs typeface="メイリオ" pitchFamily="50" charset="-128"/>
              </a:rPr>
              <a:t>1</a:t>
            </a:r>
            <a:r>
              <a:rPr lang="ja-JP" altLang="en-US" sz="1051" dirty="0">
                <a:latin typeface="メイリオ" pitchFamily="50" charset="-128"/>
                <a:ea typeface="メイリオ" pitchFamily="50" charset="-128"/>
                <a:cs typeface="メイリオ" pitchFamily="50" charset="-128"/>
              </a:rPr>
              <a:t>分程度必要とする補足時間を、受信機の電源投入後の初期立上げから</a:t>
            </a:r>
            <a:r>
              <a:rPr lang="en-US" altLang="ja-JP" sz="1051" dirty="0">
                <a:latin typeface="メイリオ" pitchFamily="50" charset="-128"/>
                <a:ea typeface="メイリオ" pitchFamily="50" charset="-128"/>
                <a:cs typeface="メイリオ" pitchFamily="50" charset="-128"/>
              </a:rPr>
              <a:t>15</a:t>
            </a:r>
            <a:r>
              <a:rPr lang="ja-JP" altLang="en-US" sz="1051" dirty="0">
                <a:latin typeface="メイリオ" pitchFamily="50" charset="-128"/>
                <a:ea typeface="メイリオ" pitchFamily="50" charset="-128"/>
                <a:cs typeface="メイリオ" pitchFamily="50" charset="-128"/>
              </a:rPr>
              <a:t>秒程度に短縮</a:t>
            </a:r>
          </a:p>
          <a:p>
            <a:pPr eaLnBrk="1" hangingPunct="1">
              <a:lnSpc>
                <a:spcPct val="80000"/>
              </a:lnSpc>
              <a:buFontTx/>
              <a:buNone/>
              <a:defRPr/>
            </a:pPr>
            <a:endParaRPr lang="ja-JP" altLang="en-US" sz="690" dirty="0">
              <a:latin typeface="メイリオ" pitchFamily="50" charset="-128"/>
              <a:ea typeface="メイリオ" pitchFamily="50" charset="-128"/>
              <a:cs typeface="メイリオ" pitchFamily="50" charset="-128"/>
            </a:endParaRPr>
          </a:p>
        </p:txBody>
      </p:sp>
      <p:sp>
        <p:nvSpPr>
          <p:cNvPr id="7233" name="テキスト ボックス 2">
            <a:extLst>
              <a:ext uri="{FF2B5EF4-FFF2-40B4-BE49-F238E27FC236}">
                <a16:creationId xmlns:a16="http://schemas.microsoft.com/office/drawing/2014/main" id="{8D503FF4-0FD6-4DB1-BC7B-1C5601CA13F3}"/>
              </a:ext>
            </a:extLst>
          </p:cNvPr>
          <p:cNvSpPr txBox="1">
            <a:spLocks noChangeArrowheads="1"/>
          </p:cNvSpPr>
          <p:nvPr/>
        </p:nvSpPr>
        <p:spPr bwMode="auto">
          <a:xfrm>
            <a:off x="375490" y="2087535"/>
            <a:ext cx="346377" cy="126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051">
                <a:latin typeface="メイリオ" panose="020B0604030504040204" pitchFamily="50" charset="-128"/>
                <a:ea typeface="メイリオ" panose="020B0604030504040204" pitchFamily="50" charset="-128"/>
              </a:rPr>
              <a:t>準天頂衛星の効用</a:t>
            </a:r>
          </a:p>
        </p:txBody>
      </p:sp>
      <p:sp>
        <p:nvSpPr>
          <p:cNvPr id="7234" name="右中かっこ 3">
            <a:extLst>
              <a:ext uri="{FF2B5EF4-FFF2-40B4-BE49-F238E27FC236}">
                <a16:creationId xmlns:a16="http://schemas.microsoft.com/office/drawing/2014/main" id="{29CB05DF-4868-46C7-8387-D9F9E396CB06}"/>
              </a:ext>
            </a:extLst>
          </p:cNvPr>
          <p:cNvSpPr>
            <a:spLocks/>
          </p:cNvSpPr>
          <p:nvPr/>
        </p:nvSpPr>
        <p:spPr bwMode="auto">
          <a:xfrm>
            <a:off x="600911" y="2038527"/>
            <a:ext cx="264852" cy="1214774"/>
          </a:xfrm>
          <a:prstGeom prst="rightBrace">
            <a:avLst>
              <a:gd name="adj1" fmla="val 27222"/>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2779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12779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12779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12779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12779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endParaRPr lang="ja-JP" altLang="en-US" sz="591"/>
          </a:p>
        </p:txBody>
      </p:sp>
      <p:sp>
        <p:nvSpPr>
          <p:cNvPr id="181" name="テキスト ボックス 180">
            <a:extLst>
              <a:ext uri="{FF2B5EF4-FFF2-40B4-BE49-F238E27FC236}">
                <a16:creationId xmlns:a16="http://schemas.microsoft.com/office/drawing/2014/main" id="{C7ACA220-DA18-497C-B3B4-B0768E9D1C48}"/>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準天頂衛星</a:t>
            </a:r>
            <a:r>
              <a:rPr lang="en-US" altLang="ja-JP" sz="2800" b="1" dirty="0">
                <a:solidFill>
                  <a:schemeClr val="bg1"/>
                </a:solidFill>
                <a:latin typeface="Meiryo UI" panose="020B0604030504040204" pitchFamily="50" charset="-128"/>
                <a:ea typeface="Meiryo UI" panose="020B0604030504040204" pitchFamily="50" charset="-128"/>
              </a:rPr>
              <a:t>7</a:t>
            </a:r>
            <a:r>
              <a:rPr lang="ja-JP" altLang="en-US" sz="2800" b="1" dirty="0">
                <a:solidFill>
                  <a:schemeClr val="bg1"/>
                </a:solidFill>
                <a:latin typeface="Meiryo UI" panose="020B0604030504040204" pitchFamily="50" charset="-128"/>
                <a:ea typeface="Meiryo UI" panose="020B0604030504040204" pitchFamily="50" charset="-128"/>
              </a:rPr>
              <a:t>基体制へ～バックアップ機含め</a:t>
            </a:r>
            <a:r>
              <a:rPr lang="en-US" altLang="ja-JP" sz="2800" b="1" dirty="0">
                <a:solidFill>
                  <a:schemeClr val="bg1"/>
                </a:solidFill>
                <a:latin typeface="Meiryo UI" panose="020B0604030504040204" pitchFamily="50" charset="-128"/>
                <a:ea typeface="Meiryo UI" panose="020B0604030504040204" pitchFamily="50" charset="-128"/>
              </a:rPr>
              <a:t>11</a:t>
            </a:r>
            <a:r>
              <a:rPr lang="ja-JP" altLang="en-US" sz="2800" b="1" dirty="0">
                <a:solidFill>
                  <a:schemeClr val="bg1"/>
                </a:solidFill>
                <a:latin typeface="Meiryo UI" panose="020B0604030504040204" pitchFamily="50" charset="-128"/>
                <a:ea typeface="Meiryo UI" panose="020B0604030504040204" pitchFamily="50" charset="-128"/>
              </a:rPr>
              <a:t>機に拡張</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C57EB72F-394F-4A43-9FEF-E0BEA83AD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4757357"/>
            <a:ext cx="5848350" cy="195262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2A93B597-7B84-4F6F-BC32-B411903D90E3}"/>
              </a:ext>
            </a:extLst>
          </p:cNvPr>
          <p:cNvSpPr txBox="1"/>
          <p:nvPr/>
        </p:nvSpPr>
        <p:spPr>
          <a:xfrm>
            <a:off x="1620611" y="6200348"/>
            <a:ext cx="3102428" cy="338554"/>
          </a:xfrm>
          <a:prstGeom prst="rect">
            <a:avLst/>
          </a:prstGeom>
          <a:noFill/>
        </p:spPr>
        <p:txBody>
          <a:bodyPr wrap="square" rtlCol="0">
            <a:spAutoFit/>
          </a:bodyPr>
          <a:lstStyle/>
          <a:p>
            <a:pPr algn="ctr"/>
            <a:r>
              <a:rPr kumimoji="1" lang="en-US" altLang="ja-JP" sz="1600" b="1" dirty="0">
                <a:solidFill>
                  <a:schemeClr val="bg1"/>
                </a:solidFill>
                <a:latin typeface="BIZ UDP明朝 Medium" panose="02020500000000000000" pitchFamily="18" charset="-128"/>
                <a:ea typeface="BIZ UDP明朝 Medium" panose="02020500000000000000" pitchFamily="18" charset="-128"/>
              </a:rPr>
              <a:t>RC135C</a:t>
            </a:r>
            <a:r>
              <a:rPr kumimoji="1" lang="ja-JP" altLang="en-US" sz="1600" b="1" dirty="0">
                <a:solidFill>
                  <a:schemeClr val="bg1"/>
                </a:solidFill>
                <a:latin typeface="BIZ UDP明朝 Medium" panose="02020500000000000000" pitchFamily="18" charset="-128"/>
                <a:ea typeface="BIZ UDP明朝 Medium" panose="02020500000000000000" pitchFamily="18" charset="-128"/>
              </a:rPr>
              <a:t>　と</a:t>
            </a:r>
            <a:r>
              <a:rPr kumimoji="1" lang="en-US" altLang="ja-JP" sz="1600" b="1" dirty="0">
                <a:solidFill>
                  <a:schemeClr val="bg1"/>
                </a:solidFill>
                <a:latin typeface="BIZ UDP明朝 Medium" panose="02020500000000000000" pitchFamily="18" charset="-128"/>
                <a:ea typeface="BIZ UDP明朝 Medium" panose="02020500000000000000" pitchFamily="18" charset="-128"/>
              </a:rPr>
              <a:t>RC135W</a:t>
            </a:r>
            <a:endParaRPr kumimoji="1" lang="ja-JP" altLang="en-US" sz="1600" b="1" dirty="0">
              <a:solidFill>
                <a:schemeClr val="bg1"/>
              </a:solidFill>
              <a:latin typeface="BIZ UDP明朝 Medium" panose="02020500000000000000" pitchFamily="18" charset="-128"/>
              <a:ea typeface="BIZ UDP明朝 Medium" panose="02020500000000000000" pitchFamily="18" charset="-128"/>
            </a:endParaRPr>
          </a:p>
        </p:txBody>
      </p:sp>
      <p:pic>
        <p:nvPicPr>
          <p:cNvPr id="11270" name="Picture 6" descr="表敬を受ける安倍総理大臣">
            <a:extLst>
              <a:ext uri="{FF2B5EF4-FFF2-40B4-BE49-F238E27FC236}">
                <a16:creationId xmlns:a16="http://schemas.microsoft.com/office/drawing/2014/main" id="{9BE8950F-BA34-4B78-AE66-AB3969FD3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607" y="4273417"/>
            <a:ext cx="3495508" cy="25267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97D7CA49-5D8C-46F9-A77E-401D9825E089}"/>
              </a:ext>
            </a:extLst>
          </p:cNvPr>
          <p:cNvPicPr>
            <a:picLocks noChangeAspect="1"/>
          </p:cNvPicPr>
          <p:nvPr/>
        </p:nvPicPr>
        <p:blipFill>
          <a:blip r:embed="rId4"/>
          <a:stretch>
            <a:fillRect/>
          </a:stretch>
        </p:blipFill>
        <p:spPr>
          <a:xfrm>
            <a:off x="7478607" y="1077560"/>
            <a:ext cx="3495508" cy="3143508"/>
          </a:xfrm>
          <a:prstGeom prst="rect">
            <a:avLst/>
          </a:prstGeom>
        </p:spPr>
      </p:pic>
      <p:sp>
        <p:nvSpPr>
          <p:cNvPr id="10" name="テキスト ボックス 9">
            <a:extLst>
              <a:ext uri="{FF2B5EF4-FFF2-40B4-BE49-F238E27FC236}">
                <a16:creationId xmlns:a16="http://schemas.microsoft.com/office/drawing/2014/main" id="{0F014844-AB4E-4425-BF11-0C6AE5FFF9CA}"/>
              </a:ext>
            </a:extLst>
          </p:cNvPr>
          <p:cNvSpPr txBox="1"/>
          <p:nvPr/>
        </p:nvSpPr>
        <p:spPr>
          <a:xfrm>
            <a:off x="8434222" y="4273417"/>
            <a:ext cx="2253343" cy="369332"/>
          </a:xfrm>
          <a:prstGeom prst="rect">
            <a:avLst/>
          </a:prstGeom>
          <a:noFill/>
        </p:spPr>
        <p:txBody>
          <a:bodyPr wrap="square" rtlCol="0">
            <a:spAutoFit/>
          </a:bodyPr>
          <a:lstStyle/>
          <a:p>
            <a:r>
              <a:rPr kumimoji="1" lang="en-US" altLang="ja-JP" dirty="0"/>
              <a:t>2020</a:t>
            </a:r>
            <a:r>
              <a:rPr kumimoji="1" lang="ja-JP" altLang="en-US" dirty="0"/>
              <a:t>年</a:t>
            </a:r>
            <a:r>
              <a:rPr kumimoji="1" lang="en-US" altLang="ja-JP" dirty="0"/>
              <a:t>8</a:t>
            </a:r>
            <a:r>
              <a:rPr kumimoji="1" lang="ja-JP" altLang="en-US" dirty="0"/>
              <a:t>月</a:t>
            </a:r>
            <a:r>
              <a:rPr kumimoji="1" lang="en-US" altLang="ja-JP" dirty="0"/>
              <a:t>27</a:t>
            </a:r>
            <a:r>
              <a:rPr kumimoji="1" lang="ja-JP" altLang="en-US" dirty="0"/>
              <a:t>日</a:t>
            </a:r>
          </a:p>
        </p:txBody>
      </p:sp>
      <p:sp>
        <p:nvSpPr>
          <p:cNvPr id="14" name="テキスト ボックス 13">
            <a:extLst>
              <a:ext uri="{FF2B5EF4-FFF2-40B4-BE49-F238E27FC236}">
                <a16:creationId xmlns:a16="http://schemas.microsoft.com/office/drawing/2014/main" id="{6DDBA162-8C99-4C62-901D-85929226DE4E}"/>
              </a:ext>
            </a:extLst>
          </p:cNvPr>
          <p:cNvSpPr txBox="1"/>
          <p:nvPr/>
        </p:nvSpPr>
        <p:spPr>
          <a:xfrm>
            <a:off x="9111462" y="766947"/>
            <a:ext cx="1862654" cy="338554"/>
          </a:xfrm>
          <a:prstGeom prst="rect">
            <a:avLst/>
          </a:prstGeom>
          <a:noFill/>
        </p:spPr>
        <p:txBody>
          <a:bodyPr wrap="square" rtlCol="0">
            <a:spAutoFit/>
          </a:bodyPr>
          <a:lstStyle/>
          <a:p>
            <a:pPr algn="ctr"/>
            <a:r>
              <a:rPr kumimoji="1" lang="en-US" altLang="ja-JP" sz="1600" dirty="0">
                <a:latin typeface="BIZ UDP明朝 Medium" panose="02020500000000000000" pitchFamily="18" charset="-128"/>
                <a:ea typeface="BIZ UDP明朝 Medium" panose="02020500000000000000" pitchFamily="18" charset="-128"/>
              </a:rPr>
              <a:t>2020</a:t>
            </a:r>
            <a:r>
              <a:rPr kumimoji="1" lang="ja-JP" altLang="en-US" sz="1600" dirty="0">
                <a:latin typeface="BIZ UDP明朝 Medium" panose="02020500000000000000" pitchFamily="18" charset="-128"/>
                <a:ea typeface="BIZ UDP明朝 Medium" panose="02020500000000000000" pitchFamily="18" charset="-128"/>
              </a:rPr>
              <a:t>年</a:t>
            </a:r>
            <a:r>
              <a:rPr kumimoji="1" lang="en-US" altLang="ja-JP" sz="1600" dirty="0">
                <a:latin typeface="BIZ UDP明朝 Medium" panose="02020500000000000000" pitchFamily="18" charset="-128"/>
                <a:ea typeface="BIZ UDP明朝 Medium" panose="02020500000000000000" pitchFamily="18" charset="-128"/>
              </a:rPr>
              <a:t>12</a:t>
            </a:r>
            <a:r>
              <a:rPr kumimoji="1" lang="ja-JP" altLang="en-US" sz="1600" dirty="0">
                <a:latin typeface="BIZ UDP明朝 Medium" panose="02020500000000000000" pitchFamily="18" charset="-128"/>
                <a:ea typeface="BIZ UDP明朝 Medium" panose="02020500000000000000" pitchFamily="18" charset="-128"/>
              </a:rPr>
              <a:t>月</a:t>
            </a:r>
            <a:r>
              <a:rPr kumimoji="1" lang="en-US" altLang="ja-JP" sz="1600" dirty="0">
                <a:latin typeface="BIZ UDP明朝 Medium" panose="02020500000000000000" pitchFamily="18" charset="-128"/>
                <a:ea typeface="BIZ UDP明朝 Medium" panose="02020500000000000000" pitchFamily="18" charset="-128"/>
              </a:rPr>
              <a:t>8</a:t>
            </a:r>
            <a:r>
              <a:rPr kumimoji="1" lang="ja-JP" altLang="en-US" sz="1600" dirty="0">
                <a:latin typeface="BIZ UDP明朝 Medium" panose="02020500000000000000" pitchFamily="18" charset="-128"/>
                <a:ea typeface="BIZ UDP明朝 Medium" panose="02020500000000000000" pitchFamily="18" charset="-128"/>
              </a:rPr>
              <a:t>日</a:t>
            </a:r>
          </a:p>
        </p:txBody>
      </p:sp>
      <p:sp>
        <p:nvSpPr>
          <p:cNvPr id="16" name="テキスト ボックス 15">
            <a:extLst>
              <a:ext uri="{FF2B5EF4-FFF2-40B4-BE49-F238E27FC236}">
                <a16:creationId xmlns:a16="http://schemas.microsoft.com/office/drawing/2014/main" id="{DEE548E2-8A93-4A4B-A6CD-868F3DD0FD8C}"/>
              </a:ext>
            </a:extLst>
          </p:cNvPr>
          <p:cNvSpPr txBox="1"/>
          <p:nvPr/>
        </p:nvSpPr>
        <p:spPr>
          <a:xfrm rot="20467508">
            <a:off x="6348545" y="2098496"/>
            <a:ext cx="5537972" cy="400110"/>
          </a:xfrm>
          <a:prstGeom prst="rect">
            <a:avLst/>
          </a:prstGeom>
          <a:noFill/>
        </p:spPr>
        <p:txBody>
          <a:bodyPr wrap="square">
            <a:spAutoFit/>
          </a:bodyPr>
          <a:lstStyle/>
          <a:p>
            <a:r>
              <a:rPr lang="en-US" altLang="ja-JP" sz="1000" dirty="0"/>
              <a:t>https://www.spaceforce.mil/News/Article/2451728/japans-office-of-national-space-policy-signs-historic-mou-with-the-us-space-for/</a:t>
            </a:r>
            <a:endParaRPr lang="ja-JP" altLang="en-US" sz="1000" dirty="0"/>
          </a:p>
        </p:txBody>
      </p:sp>
      <p:pic>
        <p:nvPicPr>
          <p:cNvPr id="13" name="図 12">
            <a:extLst>
              <a:ext uri="{FF2B5EF4-FFF2-40B4-BE49-F238E27FC236}">
                <a16:creationId xmlns:a16="http://schemas.microsoft.com/office/drawing/2014/main" id="{830ED188-B9D1-4900-BA3D-C03A3024F561}"/>
              </a:ext>
            </a:extLst>
          </p:cNvPr>
          <p:cNvPicPr>
            <a:picLocks noChangeAspect="1"/>
          </p:cNvPicPr>
          <p:nvPr/>
        </p:nvPicPr>
        <p:blipFill>
          <a:blip r:embed="rId5"/>
          <a:stretch>
            <a:fillRect/>
          </a:stretch>
        </p:blipFill>
        <p:spPr>
          <a:xfrm>
            <a:off x="361016" y="707764"/>
            <a:ext cx="5734984" cy="3998179"/>
          </a:xfrm>
          <a:prstGeom prst="rect">
            <a:avLst/>
          </a:prstGeom>
        </p:spPr>
      </p:pic>
      <p:sp>
        <p:nvSpPr>
          <p:cNvPr id="2" name="テキスト ボックス 1">
            <a:extLst>
              <a:ext uri="{FF2B5EF4-FFF2-40B4-BE49-F238E27FC236}">
                <a16:creationId xmlns:a16="http://schemas.microsoft.com/office/drawing/2014/main" id="{1CA306C5-88D2-4B09-9730-2D92849826E5}"/>
              </a:ext>
            </a:extLst>
          </p:cNvPr>
          <p:cNvSpPr txBox="1"/>
          <p:nvPr/>
        </p:nvSpPr>
        <p:spPr>
          <a:xfrm>
            <a:off x="-145432" y="4705943"/>
            <a:ext cx="3869384" cy="276999"/>
          </a:xfrm>
          <a:prstGeom prst="rect">
            <a:avLst/>
          </a:prstGeom>
          <a:noFill/>
        </p:spPr>
        <p:txBody>
          <a:bodyPr wrap="square" rtlCol="0">
            <a:spAutoFit/>
          </a:bodyPr>
          <a:lstStyle/>
          <a:p>
            <a:pPr algn="ctr"/>
            <a:r>
              <a:rPr kumimoji="1" lang="ja-JP" altLang="en-US" sz="1200" dirty="0">
                <a:solidFill>
                  <a:schemeClr val="bg1"/>
                </a:solidFill>
                <a:latin typeface="BIZ UDP明朝 Medium" panose="02020500000000000000" pitchFamily="18" charset="-128"/>
                <a:ea typeface="BIZ UDP明朝 Medium" panose="02020500000000000000" pitchFamily="18" charset="-128"/>
              </a:rPr>
              <a:t>横田基地を常時記録している人達がいる</a:t>
            </a:r>
          </a:p>
        </p:txBody>
      </p:sp>
      <p:sp>
        <p:nvSpPr>
          <p:cNvPr id="3" name="テキスト ボックス 2">
            <a:extLst>
              <a:ext uri="{FF2B5EF4-FFF2-40B4-BE49-F238E27FC236}">
                <a16:creationId xmlns:a16="http://schemas.microsoft.com/office/drawing/2014/main" id="{7DF494A7-5649-4CD5-8D4E-F6C4808AA61C}"/>
              </a:ext>
            </a:extLst>
          </p:cNvPr>
          <p:cNvSpPr txBox="1"/>
          <p:nvPr/>
        </p:nvSpPr>
        <p:spPr>
          <a:xfrm>
            <a:off x="1066800" y="507001"/>
            <a:ext cx="9907315"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米宇宙軍の作戦部長が来日し、準天頂衛星に米軍の光学センサーを搭載する要請。</a:t>
            </a:r>
          </a:p>
        </p:txBody>
      </p:sp>
      <p:sp>
        <p:nvSpPr>
          <p:cNvPr id="18" name="テキスト ボックス 17">
            <a:extLst>
              <a:ext uri="{FF2B5EF4-FFF2-40B4-BE49-F238E27FC236}">
                <a16:creationId xmlns:a16="http://schemas.microsoft.com/office/drawing/2014/main" id="{B57D01A1-32B7-4001-AA41-C674B1FC926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準天頂衛星の軍用化（米軍の光学センサー搭載）</a:t>
            </a:r>
          </a:p>
        </p:txBody>
      </p:sp>
    </p:spTree>
    <p:extLst>
      <p:ext uri="{BB962C8B-B14F-4D97-AF65-F5344CB8AC3E}">
        <p14:creationId xmlns:p14="http://schemas.microsoft.com/office/powerpoint/2010/main" val="1898029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ja-JP" altLang="en-US" sz="41200" b="1" dirty="0">
                <a:solidFill>
                  <a:schemeClr val="tx2">
                    <a:lumMod val="40000"/>
                    <a:lumOff val="60000"/>
                  </a:schemeClr>
                </a:solidFill>
                <a:latin typeface="Meiryo UI" panose="020B0604030504040204" pitchFamily="50" charset="-128"/>
                <a:ea typeface="Meiryo UI" panose="020B0604030504040204" pitchFamily="50" charset="-128"/>
              </a:rPr>
              <a:t>２</a:t>
            </a:r>
            <a:endParaRPr kumimoji="1" lang="ja-JP" altLang="en-US" sz="41200" b="1" dirty="0">
              <a:solidFill>
                <a:schemeClr val="tx2">
                  <a:lumMod val="40000"/>
                  <a:lumOff val="60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24991" y="2767280"/>
            <a:ext cx="9378099" cy="2308324"/>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無人機</a:t>
            </a:r>
            <a:endParaRPr lang="en-US" altLang="ja-JP" sz="9600" dirty="0">
              <a:latin typeface="Yet R" panose="02030504000101010101" pitchFamily="18" charset="-127"/>
              <a:ea typeface="Yet R" panose="02030504000101010101" pitchFamily="18" charset="-127"/>
            </a:endParaRPr>
          </a:p>
          <a:p>
            <a:pPr algn="ctr"/>
            <a:r>
              <a:rPr kumimoji="1" lang="ja-JP" altLang="en-US" sz="4800" dirty="0">
                <a:latin typeface="Yet R" panose="02030504000101010101" pitchFamily="18" charset="-127"/>
                <a:ea typeface="Yet R" panose="02030504000101010101" pitchFamily="18" charset="-127"/>
              </a:rPr>
              <a:t>成層圏プラットフォーム</a:t>
            </a:r>
            <a:endParaRPr kumimoji="1" lang="en-US" altLang="ja-JP" sz="16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82696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無人機</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3" name="object 3">
            <a:extLst>
              <a:ext uri="{FF2B5EF4-FFF2-40B4-BE49-F238E27FC236}">
                <a16:creationId xmlns:a16="http://schemas.microsoft.com/office/drawing/2014/main" id="{38E02B55-946B-45D4-9309-A6A111D18077}"/>
              </a:ext>
            </a:extLst>
          </p:cNvPr>
          <p:cNvSpPr/>
          <p:nvPr/>
        </p:nvSpPr>
        <p:spPr>
          <a:xfrm>
            <a:off x="859121" y="463425"/>
            <a:ext cx="1203960" cy="530351"/>
          </a:xfrm>
          <a:prstGeom prst="rect">
            <a:avLst/>
          </a:prstGeom>
          <a:blipFill>
            <a:blip r:embed="rId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pic>
        <p:nvPicPr>
          <p:cNvPr id="5" name="Picture 20" descr="JUCAS X47BCarrier Takeoff 1">
            <a:extLst>
              <a:ext uri="{FF2B5EF4-FFF2-40B4-BE49-F238E27FC236}">
                <a16:creationId xmlns:a16="http://schemas.microsoft.com/office/drawing/2014/main" id="{F38EB618-C18A-4FA9-8E4D-9DC3A4B4C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0260" y="686867"/>
            <a:ext cx="4597074" cy="3089742"/>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2" descr="http://www.airforce-technology.com/projects/x47/images/x-47pegasus_5.jpg">
            <a:hlinkClick r:id="rId4"/>
            <a:extLst>
              <a:ext uri="{FF2B5EF4-FFF2-40B4-BE49-F238E27FC236}">
                <a16:creationId xmlns:a16="http://schemas.microsoft.com/office/drawing/2014/main" id="{0B760060-688B-47FB-BB96-E4754CA654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4682" y="1359107"/>
            <a:ext cx="6292334" cy="489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1">
            <a:extLst>
              <a:ext uri="{FF2B5EF4-FFF2-40B4-BE49-F238E27FC236}">
                <a16:creationId xmlns:a16="http://schemas.microsoft.com/office/drawing/2014/main" id="{752A4C92-4FEF-4F1A-B0BD-8970B49328D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6572" y="4053017"/>
            <a:ext cx="4620762" cy="258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3">
            <a:extLst>
              <a:ext uri="{FF2B5EF4-FFF2-40B4-BE49-F238E27FC236}">
                <a16:creationId xmlns:a16="http://schemas.microsoft.com/office/drawing/2014/main" id="{9DD7CF5D-5493-4385-A7E0-9CAD31169224}"/>
              </a:ext>
            </a:extLst>
          </p:cNvPr>
          <p:cNvSpPr txBox="1">
            <a:spLocks noChangeArrowheads="1"/>
          </p:cNvSpPr>
          <p:nvPr/>
        </p:nvSpPr>
        <p:spPr bwMode="auto">
          <a:xfrm>
            <a:off x="6853195" y="893144"/>
            <a:ext cx="3855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2400" b="1" dirty="0">
                <a:latin typeface="Meiryo UI" panose="020B0604030504040204" pitchFamily="50" charset="-128"/>
                <a:ea typeface="Meiryo UI" panose="020B0604030504040204" pitchFamily="50" charset="-128"/>
              </a:rPr>
              <a:t>航空母艦に自動着艦</a:t>
            </a:r>
            <a:r>
              <a:rPr lang="en-US" altLang="ja-JP" sz="2400" b="1" dirty="0">
                <a:latin typeface="Meiryo UI" panose="020B0604030504040204" pitchFamily="50" charset="-128"/>
                <a:ea typeface="Meiryo UI" panose="020B0604030504040204" pitchFamily="50" charset="-128"/>
              </a:rPr>
              <a:t>!!</a:t>
            </a:r>
            <a:endParaRPr lang="ja-JP" altLang="en-US" sz="2400" b="1" dirty="0">
              <a:latin typeface="Meiryo UI" panose="020B0604030504040204" pitchFamily="50" charset="-128"/>
              <a:ea typeface="Meiryo UI" panose="020B0604030504040204" pitchFamily="50" charset="-128"/>
            </a:endParaRPr>
          </a:p>
        </p:txBody>
      </p:sp>
      <p:sp>
        <p:nvSpPr>
          <p:cNvPr id="9" name="テキスト ボックス 11">
            <a:extLst>
              <a:ext uri="{FF2B5EF4-FFF2-40B4-BE49-F238E27FC236}">
                <a16:creationId xmlns:a16="http://schemas.microsoft.com/office/drawing/2014/main" id="{0F8E78F5-4807-48D4-8EE5-1F32ACBDACDC}"/>
              </a:ext>
            </a:extLst>
          </p:cNvPr>
          <p:cNvSpPr txBox="1">
            <a:spLocks noChangeArrowheads="1"/>
          </p:cNvSpPr>
          <p:nvPr/>
        </p:nvSpPr>
        <p:spPr bwMode="auto">
          <a:xfrm>
            <a:off x="2607104" y="6070393"/>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b="1" dirty="0">
                <a:solidFill>
                  <a:schemeClr val="bg1"/>
                </a:solidFill>
                <a:latin typeface="Meiryo UI" panose="020B0604030504040204" pitchFamily="50" charset="-128"/>
                <a:ea typeface="Meiryo UI" panose="020B0604030504040204" pitchFamily="50" charset="-128"/>
              </a:rPr>
              <a:t>空中給油！</a:t>
            </a:r>
          </a:p>
        </p:txBody>
      </p:sp>
      <p:sp>
        <p:nvSpPr>
          <p:cNvPr id="10" name="テキスト ボックス 12">
            <a:extLst>
              <a:ext uri="{FF2B5EF4-FFF2-40B4-BE49-F238E27FC236}">
                <a16:creationId xmlns:a16="http://schemas.microsoft.com/office/drawing/2014/main" id="{CB016E0A-5ACA-4062-8BB2-21CC3316E667}"/>
              </a:ext>
            </a:extLst>
          </p:cNvPr>
          <p:cNvSpPr txBox="1">
            <a:spLocks noChangeArrowheads="1"/>
          </p:cNvSpPr>
          <p:nvPr/>
        </p:nvSpPr>
        <p:spPr bwMode="auto">
          <a:xfrm>
            <a:off x="1053371" y="1929624"/>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b="1" dirty="0">
                <a:latin typeface="Meiryo UI" panose="020B0604030504040204" pitchFamily="50" charset="-128"/>
                <a:ea typeface="Meiryo UI" panose="020B0604030504040204" pitchFamily="50" charset="-128"/>
              </a:rPr>
              <a:t>自動発艦</a:t>
            </a:r>
          </a:p>
        </p:txBody>
      </p:sp>
    </p:spTree>
    <p:extLst>
      <p:ext uri="{BB962C8B-B14F-4D97-AF65-F5344CB8AC3E}">
        <p14:creationId xmlns:p14="http://schemas.microsoft.com/office/powerpoint/2010/main" val="65632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703AF80-EF76-45E8-820F-C7FA6C2C5124}"/>
              </a:ext>
            </a:extLst>
          </p:cNvPr>
          <p:cNvSpPr txBox="1"/>
          <p:nvPr/>
        </p:nvSpPr>
        <p:spPr>
          <a:xfrm>
            <a:off x="2313214" y="53062"/>
            <a:ext cx="7565571"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生物模倣兵器とニューロチップ</a:t>
            </a:r>
            <a:endParaRPr kumimoji="1" lang="ja-JP" altLang="en-US" sz="2800" b="1" dirty="0">
              <a:latin typeface="BIZ UDPゴシック" panose="020B0400000000000000" pitchFamily="50" charset="-128"/>
              <a:ea typeface="BIZ UDPゴシック" panose="020B0400000000000000" pitchFamily="50" charset="-128"/>
            </a:endParaRPr>
          </a:p>
        </p:txBody>
      </p:sp>
      <p:pic>
        <p:nvPicPr>
          <p:cNvPr id="2050" name="Picture 2" descr="ソース画像を表示">
            <a:extLst>
              <a:ext uri="{FF2B5EF4-FFF2-40B4-BE49-F238E27FC236}">
                <a16:creationId xmlns:a16="http://schemas.microsoft.com/office/drawing/2014/main" id="{AE2F9091-1B94-4665-9CCF-E39468C2C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44" y="746610"/>
            <a:ext cx="5874321" cy="3629025"/>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F92CC392-48AB-49F2-91F0-94C8B7FE00B3}"/>
              </a:ext>
            </a:extLst>
          </p:cNvPr>
          <p:cNvSpPr txBox="1"/>
          <p:nvPr/>
        </p:nvSpPr>
        <p:spPr>
          <a:xfrm>
            <a:off x="6306195" y="4275534"/>
            <a:ext cx="5794565" cy="1200329"/>
          </a:xfrm>
          <a:prstGeom prst="rect">
            <a:avLst/>
          </a:prstGeom>
          <a:noFill/>
        </p:spPr>
        <p:txBody>
          <a:bodyPr wrap="square">
            <a:spAutoFit/>
          </a:bodyPr>
          <a:lstStyle/>
          <a:p>
            <a:pPr algn="l" latinLnBrk="1">
              <a:buFont typeface="Arial" panose="020B0604020202020204" pitchFamily="34" charset="0"/>
              <a:buChar char="•"/>
            </a:pPr>
            <a:r>
              <a:rPr lang="ja-JP" altLang="en-US" b="0" i="0" dirty="0">
                <a:effectLst/>
                <a:latin typeface="UD デジタル 教科書体 NK-B" panose="02020700000000000000" pitchFamily="18" charset="-128"/>
                <a:ea typeface="UD デジタル 教科書体 NK-B" panose="02020700000000000000" pitchFamily="18" charset="-128"/>
              </a:rPr>
              <a:t>戦場偵察用の小型ドローン「</a:t>
            </a:r>
            <a:r>
              <a:rPr lang="en-US" altLang="ja-JP" b="0" i="0" dirty="0">
                <a:effectLst/>
                <a:latin typeface="UD デジタル 教科書体 NK-B" panose="02020700000000000000" pitchFamily="18" charset="-128"/>
                <a:ea typeface="UD デジタル 教科書体 NK-B" panose="02020700000000000000" pitchFamily="18" charset="-128"/>
              </a:rPr>
              <a:t>Black Hornet PRS</a:t>
            </a:r>
            <a:r>
              <a:rPr lang="ja-JP" altLang="en-US" b="0" i="0" dirty="0">
                <a:effectLst/>
                <a:latin typeface="UD デジタル 教科書体 NK-B" panose="02020700000000000000" pitchFamily="18" charset="-128"/>
                <a:ea typeface="UD デジタル 教科書体 NK-B" panose="02020700000000000000" pitchFamily="18" charset="-128"/>
              </a:rPr>
              <a:t>」</a:t>
            </a:r>
          </a:p>
          <a:p>
            <a:pPr algn="l" latinLnBrk="1">
              <a:buFont typeface="Arial" panose="020B0604020202020204" pitchFamily="34" charset="0"/>
              <a:buChar char="•"/>
            </a:pPr>
            <a:r>
              <a:rPr lang="ja-JP" altLang="en-US" b="0" i="0" dirty="0">
                <a:effectLst/>
                <a:latin typeface="UD デジタル 教科書体 NK-B" panose="02020700000000000000" pitchFamily="18" charset="-128"/>
                <a:ea typeface="UD デジタル 教科書体 NK-B" panose="02020700000000000000" pitchFamily="18" charset="-128"/>
              </a:rPr>
              <a:t>全長</a:t>
            </a:r>
            <a:r>
              <a:rPr lang="en-US" altLang="ja-JP" b="0" i="0" dirty="0">
                <a:effectLst/>
                <a:latin typeface="UD デジタル 教科書体 NK-B" panose="02020700000000000000" pitchFamily="18" charset="-128"/>
                <a:ea typeface="UD デジタル 教科書体 NK-B" panose="02020700000000000000" pitchFamily="18" charset="-128"/>
              </a:rPr>
              <a:t>168mm</a:t>
            </a:r>
            <a:r>
              <a:rPr lang="ja-JP" altLang="en-US" b="0" i="0" dirty="0">
                <a:effectLst/>
                <a:latin typeface="UD デジタル 教科書体 NK-B" panose="02020700000000000000" pitchFamily="18" charset="-128"/>
                <a:ea typeface="UD デジタル 教科書体 NK-B" panose="02020700000000000000" pitchFamily="18" charset="-128"/>
              </a:rPr>
              <a:t>、重量</a:t>
            </a:r>
            <a:r>
              <a:rPr lang="en-US" altLang="ja-JP" b="0" i="0" dirty="0">
                <a:effectLst/>
                <a:latin typeface="UD デジタル 教科書体 NK-B" panose="02020700000000000000" pitchFamily="18" charset="-128"/>
                <a:ea typeface="UD デジタル 教科書体 NK-B" panose="02020700000000000000" pitchFamily="18" charset="-128"/>
              </a:rPr>
              <a:t>33g</a:t>
            </a:r>
            <a:r>
              <a:rPr lang="ja-JP" altLang="en-US" b="0" i="0" dirty="0">
                <a:effectLst/>
                <a:latin typeface="UD デジタル 教科書体 NK-B" panose="02020700000000000000" pitchFamily="18" charset="-128"/>
                <a:ea typeface="UD デジタル 教科書体 NK-B" panose="02020700000000000000" pitchFamily="18" charset="-128"/>
              </a:rPr>
              <a:t>、電気光学式と赤外線のデュアルセンサー搭載</a:t>
            </a:r>
          </a:p>
          <a:p>
            <a:pPr algn="l" latinLnBrk="1">
              <a:buFont typeface="Arial" panose="020B0604020202020204" pitchFamily="34" charset="0"/>
              <a:buChar char="•"/>
            </a:pPr>
            <a:r>
              <a:rPr lang="ja-JP" altLang="en-US" b="0" i="0" dirty="0">
                <a:effectLst/>
                <a:latin typeface="UD デジタル 教科書体 NK-B" panose="02020700000000000000" pitchFamily="18" charset="-128"/>
                <a:ea typeface="UD デジタル 教科書体 NK-B" panose="02020700000000000000" pitchFamily="18" charset="-128"/>
              </a:rPr>
              <a:t>航続時間は約</a:t>
            </a:r>
            <a:r>
              <a:rPr lang="en-US" altLang="ja-JP" b="0" i="0" dirty="0">
                <a:effectLst/>
                <a:latin typeface="UD デジタル 教科書体 NK-B" panose="02020700000000000000" pitchFamily="18" charset="-128"/>
                <a:ea typeface="UD デジタル 教科書体 NK-B" panose="02020700000000000000" pitchFamily="18" charset="-128"/>
              </a:rPr>
              <a:t>25</a:t>
            </a:r>
            <a:r>
              <a:rPr lang="ja-JP" altLang="en-US" b="0" i="0" dirty="0">
                <a:effectLst/>
                <a:latin typeface="UD デジタル 教科書体 NK-B" panose="02020700000000000000" pitchFamily="18" charset="-128"/>
                <a:ea typeface="UD デジタル 教科書体 NK-B" panose="02020700000000000000" pitchFamily="18" charset="-128"/>
              </a:rPr>
              <a:t>分間、最高時速は約</a:t>
            </a:r>
            <a:r>
              <a:rPr lang="en-US" altLang="ja-JP" b="0" i="0" dirty="0">
                <a:effectLst/>
                <a:latin typeface="UD デジタル 教科書体 NK-B" panose="02020700000000000000" pitchFamily="18" charset="-128"/>
                <a:ea typeface="UD デジタル 教科書体 NK-B" panose="02020700000000000000" pitchFamily="18" charset="-128"/>
              </a:rPr>
              <a:t>21.5km</a:t>
            </a:r>
            <a:endParaRPr lang="ja-JP" altLang="en-US" b="0" i="0" dirty="0">
              <a:effectLst/>
              <a:latin typeface="UD デジタル 教科書体 NK-B" panose="02020700000000000000" pitchFamily="18" charset="-128"/>
              <a:ea typeface="UD デジタル 教科書体 NK-B" panose="02020700000000000000" pitchFamily="18" charset="-128"/>
            </a:endParaRPr>
          </a:p>
        </p:txBody>
      </p:sp>
      <p:pic>
        <p:nvPicPr>
          <p:cNvPr id="2052" name="Picture 4" descr="ソース画像を表示">
            <a:extLst>
              <a:ext uri="{FF2B5EF4-FFF2-40B4-BE49-F238E27FC236}">
                <a16:creationId xmlns:a16="http://schemas.microsoft.com/office/drawing/2014/main" id="{8B0855B2-A6A8-4E7C-BEB6-29E1D69D4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8361" y="746610"/>
            <a:ext cx="5801995" cy="345940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30930B84-354B-418A-A205-A5EB4BF93469}"/>
              </a:ext>
            </a:extLst>
          </p:cNvPr>
          <p:cNvSpPr txBox="1"/>
          <p:nvPr/>
        </p:nvSpPr>
        <p:spPr>
          <a:xfrm>
            <a:off x="7567718" y="746610"/>
            <a:ext cx="3271520"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イギリス軍がウクライナ軍に提供。</a:t>
            </a:r>
          </a:p>
        </p:txBody>
      </p:sp>
      <p:pic>
        <p:nvPicPr>
          <p:cNvPr id="3" name="図 2">
            <a:extLst>
              <a:ext uri="{FF2B5EF4-FFF2-40B4-BE49-F238E27FC236}">
                <a16:creationId xmlns:a16="http://schemas.microsoft.com/office/drawing/2014/main" id="{165D2D12-F5C3-4412-861E-5D846D34D4B6}"/>
              </a:ext>
            </a:extLst>
          </p:cNvPr>
          <p:cNvPicPr>
            <a:picLocks noChangeAspect="1"/>
          </p:cNvPicPr>
          <p:nvPr/>
        </p:nvPicPr>
        <p:blipFill>
          <a:blip r:embed="rId5"/>
          <a:stretch>
            <a:fillRect/>
          </a:stretch>
        </p:blipFill>
        <p:spPr>
          <a:xfrm>
            <a:off x="9884" y="4445154"/>
            <a:ext cx="6469840" cy="2262182"/>
          </a:xfrm>
          <a:prstGeom prst="rect">
            <a:avLst/>
          </a:prstGeom>
        </p:spPr>
      </p:pic>
      <p:pic>
        <p:nvPicPr>
          <p:cNvPr id="8" name="Picture 4" descr="SyNAPSE logo2">
            <a:extLst>
              <a:ext uri="{FF2B5EF4-FFF2-40B4-BE49-F238E27FC236}">
                <a16:creationId xmlns:a16="http://schemas.microsoft.com/office/drawing/2014/main" id="{C159FA34-A0E8-485F-9418-16109644F2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3520" y="5646191"/>
            <a:ext cx="1621610" cy="104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テキスト ボックス 9">
            <a:extLst>
              <a:ext uri="{FF2B5EF4-FFF2-40B4-BE49-F238E27FC236}">
                <a16:creationId xmlns:a16="http://schemas.microsoft.com/office/drawing/2014/main" id="{E10429A8-D257-4EB8-942F-B5BFC9B00592}"/>
              </a:ext>
            </a:extLst>
          </p:cNvPr>
          <p:cNvSpPr txBox="1"/>
          <p:nvPr/>
        </p:nvSpPr>
        <p:spPr>
          <a:xfrm>
            <a:off x="7805130" y="5954756"/>
            <a:ext cx="4148910" cy="738664"/>
          </a:xfrm>
          <a:prstGeom prst="rect">
            <a:avLst/>
          </a:prstGeom>
          <a:noFill/>
        </p:spPr>
        <p:txBody>
          <a:bodyPr wrap="square">
            <a:spAutoFit/>
          </a:bodyPr>
          <a:lstStyle/>
          <a:p>
            <a:pPr>
              <a:spcBef>
                <a:spcPct val="0"/>
              </a:spcBef>
              <a:buFont typeface="Wingdings" panose="05000000000000000000" pitchFamily="2" charset="2"/>
              <a:buChar char="u"/>
            </a:pPr>
            <a:r>
              <a:rPr lang="ja-JP" altLang="en-US" sz="1400" dirty="0">
                <a:latin typeface="Meiryo UI" panose="020B0604030504040204" pitchFamily="50" charset="-128"/>
                <a:ea typeface="Meiryo UI" panose="020B0604030504040204" pitchFamily="50" charset="-128"/>
              </a:rPr>
              <a:t>システム動作クロックは</a:t>
            </a:r>
            <a:r>
              <a:rPr lang="en-US" altLang="ja-JP" sz="1400" b="1" dirty="0">
                <a:solidFill>
                  <a:srgbClr val="FF0000"/>
                </a:solidFill>
                <a:latin typeface="Meiryo UI" panose="020B0604030504040204" pitchFamily="50" charset="-128"/>
                <a:ea typeface="Meiryo UI" panose="020B0604030504040204" pitchFamily="50" charset="-128"/>
              </a:rPr>
              <a:t>1kHz</a:t>
            </a:r>
          </a:p>
          <a:p>
            <a:pPr>
              <a:spcBef>
                <a:spcPct val="0"/>
              </a:spcBef>
              <a:buFont typeface="Wingdings" panose="05000000000000000000" pitchFamily="2" charset="2"/>
              <a:buChar char="u"/>
            </a:pPr>
            <a:r>
              <a:rPr lang="ja-JP" altLang="en-US" sz="1400" dirty="0">
                <a:latin typeface="Meiryo UI" panose="020B0604030504040204" pitchFamily="50" charset="-128"/>
                <a:ea typeface="Meiryo UI" panose="020B0604030504040204" pitchFamily="50" charset="-128"/>
              </a:rPr>
              <a:t>消費電力密度は</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平方センチあたり</a:t>
            </a:r>
            <a:r>
              <a:rPr lang="en-US" altLang="ja-JP" sz="1400" b="1" dirty="0">
                <a:solidFill>
                  <a:srgbClr val="FF0000"/>
                </a:solidFill>
                <a:latin typeface="Meiryo UI" panose="020B0604030504040204" pitchFamily="50" charset="-128"/>
                <a:ea typeface="Meiryo UI" panose="020B0604030504040204" pitchFamily="50" charset="-128"/>
              </a:rPr>
              <a:t>20mW</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a:spcBef>
                <a:spcPct val="0"/>
              </a:spcBef>
              <a:buFont typeface="Wingdings" panose="05000000000000000000" pitchFamily="2" charset="2"/>
              <a:buChar char="u"/>
            </a:pPr>
            <a:r>
              <a:rPr lang="ja-JP" altLang="en-US" sz="1400" b="1" dirty="0">
                <a:solidFill>
                  <a:srgbClr val="FF0000"/>
                </a:solidFill>
                <a:latin typeface="Meiryo UI" panose="020B0604030504040204" pitchFamily="50" charset="-128"/>
                <a:ea typeface="Meiryo UI" panose="020B0604030504040204" pitchFamily="50" charset="-128"/>
              </a:rPr>
              <a:t>従来の</a:t>
            </a:r>
            <a:r>
              <a:rPr lang="en-US" altLang="ja-JP" sz="1400" b="1" dirty="0">
                <a:solidFill>
                  <a:srgbClr val="FF0000"/>
                </a:solidFill>
                <a:latin typeface="Meiryo UI" panose="020B0604030504040204" pitchFamily="50" charset="-128"/>
                <a:ea typeface="Meiryo UI" panose="020B0604030504040204" pitchFamily="50" charset="-128"/>
              </a:rPr>
              <a:t>CPU</a:t>
            </a:r>
            <a:r>
              <a:rPr lang="ja-JP" altLang="en-US" sz="1400" b="1" dirty="0">
                <a:solidFill>
                  <a:srgbClr val="FF0000"/>
                </a:solidFill>
                <a:latin typeface="Meiryo UI" panose="020B0604030504040204" pitchFamily="50" charset="-128"/>
                <a:ea typeface="Meiryo UI" panose="020B0604030504040204" pitchFamily="50" charset="-128"/>
              </a:rPr>
              <a:t>の</a:t>
            </a:r>
            <a:r>
              <a:rPr lang="en-US" altLang="ja-JP" sz="1400" b="1" dirty="0">
                <a:solidFill>
                  <a:srgbClr val="FF0000"/>
                </a:solidFill>
                <a:latin typeface="Meiryo UI" panose="020B0604030504040204" pitchFamily="50" charset="-128"/>
                <a:ea typeface="Meiryo UI" panose="020B0604030504040204" pitchFamily="50" charset="-128"/>
              </a:rPr>
              <a:t>1</a:t>
            </a:r>
            <a:r>
              <a:rPr lang="ja-JP" altLang="en-US" sz="1400" b="1" dirty="0">
                <a:solidFill>
                  <a:srgbClr val="FF0000"/>
                </a:solidFill>
                <a:latin typeface="Meiryo UI" panose="020B0604030504040204" pitchFamily="50" charset="-128"/>
                <a:ea typeface="Meiryo UI" panose="020B0604030504040204" pitchFamily="50" charset="-128"/>
              </a:rPr>
              <a:t>／</a:t>
            </a:r>
            <a:r>
              <a:rPr lang="en-US" altLang="ja-JP" sz="1400" b="1" dirty="0">
                <a:solidFill>
                  <a:srgbClr val="FF0000"/>
                </a:solidFill>
                <a:latin typeface="Meiryo UI" panose="020B0604030504040204" pitchFamily="50" charset="-128"/>
                <a:ea typeface="Meiryo UI" panose="020B0604030504040204" pitchFamily="50" charset="-128"/>
              </a:rPr>
              <a:t>200</a:t>
            </a:r>
            <a:r>
              <a:rPr lang="ja-JP" altLang="en-US" sz="1400" b="1" dirty="0">
                <a:solidFill>
                  <a:srgbClr val="FF0000"/>
                </a:solidFill>
                <a:latin typeface="Meiryo UI" panose="020B0604030504040204" pitchFamily="50" charset="-128"/>
                <a:ea typeface="Meiryo UI" panose="020B0604030504040204" pitchFamily="50" charset="-128"/>
              </a:rPr>
              <a:t>と飛躍的な省電力</a:t>
            </a:r>
            <a:r>
              <a:rPr lang="ja-JP" altLang="en-US" sz="1400" dirty="0">
                <a:latin typeface="Meiryo UI" panose="020B0604030504040204" pitchFamily="50" charset="-128"/>
                <a:ea typeface="Meiryo UI" panose="020B0604030504040204" pitchFamily="50" charset="-128"/>
              </a:rPr>
              <a:t>を実現</a:t>
            </a:r>
          </a:p>
        </p:txBody>
      </p:sp>
      <p:sp>
        <p:nvSpPr>
          <p:cNvPr id="11" name="テキスト ボックス 10">
            <a:extLst>
              <a:ext uri="{FF2B5EF4-FFF2-40B4-BE49-F238E27FC236}">
                <a16:creationId xmlns:a16="http://schemas.microsoft.com/office/drawing/2014/main" id="{ABB4F3C9-A9B4-47F0-9820-2448CD23F57A}"/>
              </a:ext>
            </a:extLst>
          </p:cNvPr>
          <p:cNvSpPr txBox="1"/>
          <p:nvPr/>
        </p:nvSpPr>
        <p:spPr>
          <a:xfrm>
            <a:off x="4864100" y="6663414"/>
            <a:ext cx="2438400"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a:t>
            </a:r>
            <a:r>
              <a:rPr kumimoji="1" lang="en-US" altLang="ja-JP" sz="900" dirty="0">
                <a:latin typeface="BIZ UDPゴシック" panose="020B0400000000000000" pitchFamily="50" charset="-128"/>
                <a:ea typeface="BIZ UDPゴシック" panose="020B0400000000000000" pitchFamily="50" charset="-128"/>
              </a:rPr>
              <a:t>DARPA</a:t>
            </a:r>
            <a:r>
              <a:rPr lang="ja-JP" altLang="en-US" sz="900" dirty="0">
                <a:latin typeface="BIZ UDPゴシック" panose="020B0400000000000000" pitchFamily="50" charset="-128"/>
                <a:ea typeface="BIZ UDPゴシック" panose="020B0400000000000000" pitchFamily="50" charset="-128"/>
              </a:rPr>
              <a:t>、</a:t>
            </a:r>
            <a:r>
              <a:rPr lang="en-US" altLang="ja-JP" sz="900" dirty="0">
                <a:latin typeface="BIZ UDPゴシック" panose="020B0400000000000000" pitchFamily="50" charset="-128"/>
                <a:ea typeface="BIZ UDPゴシック" panose="020B0400000000000000" pitchFamily="50" charset="-128"/>
              </a:rPr>
              <a:t>IBM</a:t>
            </a:r>
            <a:endParaRPr kumimoji="1" lang="ja-JP" altLang="en-US" sz="9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E3D0515B-7F00-40BC-A5C9-8FB7D3698ED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生物模倣ドローンや超小型ドローン</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5525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バイラクタル</a:t>
            </a:r>
            <a:r>
              <a:rPr kumimoji="1" lang="en-US" altLang="ja-JP" sz="2800" b="1" dirty="0">
                <a:solidFill>
                  <a:schemeClr val="bg1"/>
                </a:solidFill>
                <a:latin typeface="Meiryo UI" panose="020B0604030504040204" pitchFamily="50" charset="-128"/>
                <a:ea typeface="Meiryo UI" panose="020B0604030504040204" pitchFamily="50" charset="-128"/>
              </a:rPr>
              <a:t>TB2</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3" name="object 3">
            <a:extLst>
              <a:ext uri="{FF2B5EF4-FFF2-40B4-BE49-F238E27FC236}">
                <a16:creationId xmlns:a16="http://schemas.microsoft.com/office/drawing/2014/main" id="{38E02B55-946B-45D4-9309-A6A111D18077}"/>
              </a:ext>
            </a:extLst>
          </p:cNvPr>
          <p:cNvSpPr/>
          <p:nvPr/>
        </p:nvSpPr>
        <p:spPr>
          <a:xfrm>
            <a:off x="859121" y="463425"/>
            <a:ext cx="1203960" cy="530351"/>
          </a:xfrm>
          <a:prstGeom prst="rect">
            <a:avLst/>
          </a:prstGeom>
          <a:blipFill>
            <a:blip r:embed="rId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pic>
        <p:nvPicPr>
          <p:cNvPr id="11266" name="Picture 2" descr="トルコ製の軍用ドローン｢バイラクタルTB2｣は、ウクライナ軍がロシア軍を撃退するための重要な兵器となっている。">
            <a:extLst>
              <a:ext uri="{FF2B5EF4-FFF2-40B4-BE49-F238E27FC236}">
                <a16:creationId xmlns:a16="http://schemas.microsoft.com/office/drawing/2014/main" id="{8746D325-3403-40C3-AF72-630750A79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9277"/>
            <a:ext cx="12192000" cy="606742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1155F5C-FE19-4666-8410-2A53BA50C281}"/>
              </a:ext>
            </a:extLst>
          </p:cNvPr>
          <p:cNvSpPr txBox="1"/>
          <p:nvPr/>
        </p:nvSpPr>
        <p:spPr>
          <a:xfrm>
            <a:off x="3898663" y="6581028"/>
            <a:ext cx="4404827" cy="276999"/>
          </a:xfrm>
          <a:prstGeom prst="rect">
            <a:avLst/>
          </a:prstGeom>
          <a:noFill/>
        </p:spPr>
        <p:txBody>
          <a:bodyPr wrap="square">
            <a:spAutoFit/>
          </a:bodyPr>
          <a:lstStyle/>
          <a:p>
            <a:pPr algn="ctr"/>
            <a:r>
              <a:rPr lang="ja-JP" altLang="en-US" sz="1200" b="0" i="0" dirty="0">
                <a:effectLst/>
                <a:latin typeface="Verdana Pro Cond Black" panose="020B0A06030504040204" pitchFamily="34" charset="0"/>
                <a:ea typeface="Yu Gothic" panose="020B0400000000000000" pitchFamily="50" charset="-128"/>
              </a:rPr>
              <a:t>（出所）</a:t>
            </a:r>
            <a:r>
              <a:rPr lang="en-US" altLang="ja-JP" sz="1200" b="0" i="0" dirty="0">
                <a:effectLst/>
                <a:latin typeface="Verdana Pro Cond Black" panose="020B0A06030504040204" pitchFamily="34" charset="0"/>
                <a:ea typeface="Yu Gothic" panose="020B0400000000000000" pitchFamily="50" charset="-128"/>
              </a:rPr>
              <a:t>Anadolu Agency/Getty Images</a:t>
            </a:r>
            <a:endParaRPr lang="ja-JP" altLang="en-US" sz="1200" dirty="0">
              <a:latin typeface="Verdana Pro Cond Black" panose="020B0A06030504040204" pitchFamily="34" charset="0"/>
            </a:endParaRPr>
          </a:p>
        </p:txBody>
      </p:sp>
      <p:sp>
        <p:nvSpPr>
          <p:cNvPr id="11" name="テキスト ボックス 10">
            <a:extLst>
              <a:ext uri="{FF2B5EF4-FFF2-40B4-BE49-F238E27FC236}">
                <a16:creationId xmlns:a16="http://schemas.microsoft.com/office/drawing/2014/main" id="{F0F4CB99-3311-4D91-9CE0-4408F49BFD5D}"/>
              </a:ext>
            </a:extLst>
          </p:cNvPr>
          <p:cNvSpPr txBox="1"/>
          <p:nvPr/>
        </p:nvSpPr>
        <p:spPr>
          <a:xfrm>
            <a:off x="5477303" y="4257964"/>
            <a:ext cx="1542334" cy="584775"/>
          </a:xfrm>
          <a:prstGeom prst="rect">
            <a:avLst/>
          </a:prstGeom>
          <a:noFill/>
        </p:spPr>
        <p:txBody>
          <a:bodyPr wrap="square" rtlCol="0">
            <a:spAutoFit/>
          </a:bodyPr>
          <a:lstStyle/>
          <a:p>
            <a:r>
              <a:rPr kumimoji="1" lang="en-US" altLang="ja-JP" sz="3200" dirty="0">
                <a:solidFill>
                  <a:schemeClr val="bg1">
                    <a:lumMod val="95000"/>
                  </a:schemeClr>
                </a:solidFill>
                <a:latin typeface="BIZ UDPゴシック" panose="020B0400000000000000" pitchFamily="50" charset="-128"/>
                <a:ea typeface="BIZ UDPゴシック" panose="020B0400000000000000" pitchFamily="50" charset="-128"/>
              </a:rPr>
              <a:t>2</a:t>
            </a: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億円</a:t>
            </a:r>
          </a:p>
        </p:txBody>
      </p:sp>
    </p:spTree>
    <p:extLst>
      <p:ext uri="{BB962C8B-B14F-4D97-AF65-F5344CB8AC3E}">
        <p14:creationId xmlns:p14="http://schemas.microsoft.com/office/powerpoint/2010/main" val="1529461153"/>
      </p:ext>
    </p:extLst>
  </p:cSld>
  <p:clrMapOvr>
    <a:masterClrMapping/>
  </p:clrMapOvr>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704466-96D9-4519-A38B-7436D4BD89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46520</TotalTime>
  <Words>3099</Words>
  <Application>Microsoft Office PowerPoint</Application>
  <PresentationFormat>ワイド画面</PresentationFormat>
  <Paragraphs>304</Paragraphs>
  <Slides>32</Slides>
  <Notes>4</Notes>
  <HiddenSlides>0</HiddenSlides>
  <MMClips>0</MMClips>
  <ScaleCrop>false</ScaleCrop>
  <HeadingPairs>
    <vt:vector size="6" baseType="variant">
      <vt:variant>
        <vt:lpstr>使用されているフォント</vt:lpstr>
      </vt:variant>
      <vt:variant>
        <vt:i4>24</vt:i4>
      </vt:variant>
      <vt:variant>
        <vt:lpstr>テーマ</vt:lpstr>
      </vt:variant>
      <vt:variant>
        <vt:i4>2</vt:i4>
      </vt:variant>
      <vt:variant>
        <vt:lpstr>スライド タイトル</vt:lpstr>
      </vt:variant>
      <vt:variant>
        <vt:i4>32</vt:i4>
      </vt:variant>
    </vt:vector>
  </HeadingPairs>
  <TitlesOfParts>
    <vt:vector size="58" baseType="lpstr">
      <vt:lpstr>BIZ UDPゴシック</vt:lpstr>
      <vt:lpstr>BIZ UDP明朝 Medium</vt:lpstr>
      <vt:lpstr>HGP創英角ｺﾞｼｯｸUB</vt:lpstr>
      <vt:lpstr>Malgun Gothic</vt:lpstr>
      <vt:lpstr>Meiryo UI</vt:lpstr>
      <vt:lpstr>UD Digi Kyokasho NK-B</vt:lpstr>
      <vt:lpstr>UD Digi Kyokasho NK-B</vt:lpstr>
      <vt:lpstr>UD Digi Kyokasho NK-R</vt:lpstr>
      <vt:lpstr>Yet R</vt:lpstr>
      <vt:lpstr>Meiryo</vt:lpstr>
      <vt:lpstr>Meiryo</vt:lpstr>
      <vt:lpstr>游ゴシック</vt:lpstr>
      <vt:lpstr>Amasis MT Pro Black</vt:lpstr>
      <vt:lpstr>Amasis MT Pro Medium</vt:lpstr>
      <vt:lpstr>Arial</vt:lpstr>
      <vt:lpstr>Arial Black</vt:lpstr>
      <vt:lpstr>Calibri</vt:lpstr>
      <vt:lpstr>Calibri Light</vt:lpstr>
      <vt:lpstr>Segoe UI Black</vt:lpstr>
      <vt:lpstr>Tahoma</vt:lpstr>
      <vt:lpstr>Times New Roman</vt:lpstr>
      <vt:lpstr>Verdana</vt:lpstr>
      <vt:lpstr>Verdana Pro Cond Black</vt:lpstr>
      <vt:lpstr>Wingdings</vt:lpstr>
      <vt:lpstr>1_Office テーマ</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193</cp:revision>
  <cp:lastPrinted>2023-01-18T07:12:10Z</cp:lastPrinted>
  <dcterms:created xsi:type="dcterms:W3CDTF">2022-08-09T21:58:50Z</dcterms:created>
  <dcterms:modified xsi:type="dcterms:W3CDTF">2023-04-30T22:51:52Z</dcterms:modified>
</cp:coreProperties>
</file>